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4"/>
  </p:notesMasterIdLst>
  <p:handoutMasterIdLst>
    <p:handoutMasterId r:id="rId45"/>
  </p:handoutMasterIdLst>
  <p:sldIdLst>
    <p:sldId id="256" r:id="rId2"/>
    <p:sldId id="257" r:id="rId3"/>
    <p:sldId id="295" r:id="rId4"/>
    <p:sldId id="296" r:id="rId5"/>
    <p:sldId id="259" r:id="rId6"/>
    <p:sldId id="262" r:id="rId7"/>
    <p:sldId id="263" r:id="rId8"/>
    <p:sldId id="266" r:id="rId9"/>
    <p:sldId id="267" r:id="rId10"/>
    <p:sldId id="302" r:id="rId11"/>
    <p:sldId id="271" r:id="rId12"/>
    <p:sldId id="269" r:id="rId13"/>
    <p:sldId id="272" r:id="rId14"/>
    <p:sldId id="274" r:id="rId15"/>
    <p:sldId id="273" r:id="rId16"/>
    <p:sldId id="275" r:id="rId17"/>
    <p:sldId id="299" r:id="rId18"/>
    <p:sldId id="281" r:id="rId19"/>
    <p:sldId id="277" r:id="rId20"/>
    <p:sldId id="283" r:id="rId21"/>
    <p:sldId id="280" r:id="rId22"/>
    <p:sldId id="284" r:id="rId23"/>
    <p:sldId id="308" r:id="rId24"/>
    <p:sldId id="286" r:id="rId25"/>
    <p:sldId id="289" r:id="rId26"/>
    <p:sldId id="291" r:id="rId27"/>
    <p:sldId id="290" r:id="rId28"/>
    <p:sldId id="310" r:id="rId29"/>
    <p:sldId id="293" r:id="rId30"/>
    <p:sldId id="301" r:id="rId31"/>
    <p:sldId id="300" r:id="rId32"/>
    <p:sldId id="297" r:id="rId33"/>
    <p:sldId id="314" r:id="rId34"/>
    <p:sldId id="315" r:id="rId35"/>
    <p:sldId id="303" r:id="rId36"/>
    <p:sldId id="305" r:id="rId37"/>
    <p:sldId id="306" r:id="rId38"/>
    <p:sldId id="316" r:id="rId39"/>
    <p:sldId id="307" r:id="rId40"/>
    <p:sldId id="292" r:id="rId41"/>
    <p:sldId id="311" r:id="rId42"/>
    <p:sldId id="313" r:id="rId43"/>
  </p:sldIdLst>
  <p:sldSz cx="9144000" cy="6858000" type="screen4x3"/>
  <p:notesSz cx="6735763"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95072" autoAdjust="0"/>
  </p:normalViewPr>
  <p:slideViewPr>
    <p:cSldViewPr snapToGrid="0">
      <p:cViewPr>
        <p:scale>
          <a:sx n="100" d="100"/>
          <a:sy n="100" d="100"/>
        </p:scale>
        <p:origin x="896"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15373" y="0"/>
            <a:ext cx="2918831" cy="4951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2019/1/15</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15373" y="9374301"/>
            <a:ext cx="2918831" cy="4951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1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2019/1/15</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9691"/>
            <a:ext cx="5388610" cy="388611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4301"/>
            <a:ext cx="2918831" cy="4951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a:t>ファイバーレーザー</a:t>
            </a:r>
            <a:endParaRPr kumimoji="1" lang="en-US" altLang="ja-JP" dirty="0"/>
          </a:p>
          <a:p>
            <a:r>
              <a:rPr kumimoji="1" lang="ja-JP" altLang="en-US"/>
              <a:t>光短パルスを用いた微細レーザー加工技術は産業的応用が期待されてる分野</a:t>
            </a:r>
            <a:r>
              <a:rPr kumimoji="1" lang="en-US" altLang="ja-JP" dirty="0"/>
              <a:t>t</a:t>
            </a:r>
            <a:r>
              <a:rPr kumimoji="1" lang="ja-JP" altLang="en-US"/>
              <a:t>です</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15</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10</a:t>
            </a:r>
            <a:r>
              <a:rPr kumimoji="1" lang="ja-JP" altLang="en-US"/>
              <a:t>周期だけドループが見られたか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213904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周期後発後行エピダウン</a:t>
            </a:r>
            <a:endParaRPr kumimoji="1" lang="en-US" altLang="ja-JP" dirty="0"/>
          </a:p>
          <a:p>
            <a:r>
              <a:rPr kumimoji="1" lang="en-US" altLang="ja-JP" dirty="0"/>
              <a:t>Duty</a:t>
            </a:r>
            <a:r>
              <a:rPr kumimoji="1" lang="ja-JP" altLang="en-US"/>
              <a:t>比</a:t>
            </a:r>
            <a:r>
              <a:rPr kumimoji="1" lang="en-US" altLang="ja-JP" dirty="0"/>
              <a:t>1:1000</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20</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28</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31</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34</a:t>
            </a:fld>
            <a:endParaRPr kumimoji="1" lang="ja-JP" altLang="en-US"/>
          </a:p>
        </p:txBody>
      </p:sp>
    </p:spTree>
    <p:extLst>
      <p:ext uri="{BB962C8B-B14F-4D97-AF65-F5344CB8AC3E}">
        <p14:creationId xmlns:p14="http://schemas.microsoft.com/office/powerpoint/2010/main" val="868448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35</a:t>
            </a:fld>
            <a:endParaRPr kumimoji="1" lang="ja-JP" altLang="en-US"/>
          </a:p>
        </p:txBody>
      </p:sp>
    </p:spTree>
    <p:extLst>
      <p:ext uri="{BB962C8B-B14F-4D97-AF65-F5344CB8AC3E}">
        <p14:creationId xmlns:p14="http://schemas.microsoft.com/office/powerpoint/2010/main" val="247281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12</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R=0.32</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13</a:t>
            </a:fld>
            <a:endParaRPr kumimoji="1" lang="ja-JP" altLang="en-US"/>
          </a:p>
        </p:txBody>
      </p:sp>
    </p:spTree>
    <p:extLst>
      <p:ext uri="{BB962C8B-B14F-4D97-AF65-F5344CB8AC3E}">
        <p14:creationId xmlns:p14="http://schemas.microsoft.com/office/powerpoint/2010/main" val="198908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2019/1/15</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emf"/><Relationship Id="rId7" Type="http://schemas.openxmlformats.org/officeDocument/2006/relationships/image" Target="../media/image2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emf"/><Relationship Id="rId5" Type="http://schemas.openxmlformats.org/officeDocument/2006/relationships/image" Target="../media/image41.png"/><Relationship Id="rId10" Type="http://schemas.openxmlformats.org/officeDocument/2006/relationships/image" Target="../media/image42.emf"/><Relationship Id="rId4" Type="http://schemas.openxmlformats.org/officeDocument/2006/relationships/image" Target="../media/image40.pn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8.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jpe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4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7733C6-B416-5042-A3C0-034CF22315E9}"/>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D59C46FD-2DEA-8C48-9D61-16315FBF9D83}"/>
              </a:ext>
            </a:extLst>
          </p:cNvPr>
          <p:cNvSpPr txBox="1"/>
          <p:nvPr/>
        </p:nvSpPr>
        <p:spPr>
          <a:xfrm>
            <a:off x="148282" y="783726"/>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6" name="図 5">
            <a:extLst>
              <a:ext uri="{FF2B5EF4-FFF2-40B4-BE49-F238E27FC236}">
                <a16:creationId xmlns:a16="http://schemas.microsoft.com/office/drawing/2014/main" id="{1AA8DCF4-E362-7840-A26A-5C5995624187}"/>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6187827" y="0"/>
            <a:ext cx="3282252" cy="3623171"/>
          </a:xfrm>
          <a:prstGeom prst="rect">
            <a:avLst/>
          </a:prstGeom>
        </p:spPr>
      </p:pic>
      <p:pic>
        <p:nvPicPr>
          <p:cNvPr id="7" name="図 6">
            <a:extLst>
              <a:ext uri="{FF2B5EF4-FFF2-40B4-BE49-F238E27FC236}">
                <a16:creationId xmlns:a16="http://schemas.microsoft.com/office/drawing/2014/main" id="{2BF96174-8D40-3244-9896-DF94C9CC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451104"/>
            <a:ext cx="7102011" cy="3623170"/>
          </a:xfrm>
          <a:prstGeom prst="rect">
            <a:avLst/>
          </a:prstGeom>
        </p:spPr>
      </p:pic>
      <p:sp>
        <p:nvSpPr>
          <p:cNvPr id="8" name="タイトル 1">
            <a:extLst>
              <a:ext uri="{FF2B5EF4-FFF2-40B4-BE49-F238E27FC236}">
                <a16:creationId xmlns:a16="http://schemas.microsoft.com/office/drawing/2014/main" id="{82509860-CD87-FC43-A30A-2EF8AA8FC793}"/>
              </a:ext>
            </a:extLst>
          </p:cNvPr>
          <p:cNvSpPr>
            <a:spLocks noGrp="1"/>
          </p:cNvSpPr>
          <p:nvPr>
            <p:ph type="title"/>
          </p:nvPr>
        </p:nvSpPr>
        <p:spPr>
          <a:xfrm>
            <a:off x="320675" y="167041"/>
            <a:ext cx="7886700" cy="315911"/>
          </a:xfrm>
        </p:spPr>
        <p:txBody>
          <a:bodyPr>
            <a:noAutofit/>
          </a:bodyPr>
          <a:lstStyle/>
          <a:p>
            <a:r>
              <a:rPr lang="ja-JP" altLang="en-US" sz="3600" u="sng" dirty="0"/>
              <a:t>測定方法</a:t>
            </a:r>
            <a:endParaRPr kumimoji="1" lang="ja-JP" altLang="en-US" sz="3600" u="sng" dirty="0"/>
          </a:p>
        </p:txBody>
      </p:sp>
      <p:cxnSp>
        <p:nvCxnSpPr>
          <p:cNvPr id="9" name="直線コネクタ 8">
            <a:extLst>
              <a:ext uri="{FF2B5EF4-FFF2-40B4-BE49-F238E27FC236}">
                <a16:creationId xmlns:a16="http://schemas.microsoft.com/office/drawing/2014/main" id="{C77A304E-AD02-49FB-B912-E9D6919973DD}"/>
              </a:ext>
            </a:extLst>
          </p:cNvPr>
          <p:cNvCxnSpPr>
            <a:cxnSpLocks/>
          </p:cNvCxnSpPr>
          <p:nvPr/>
        </p:nvCxnSpPr>
        <p:spPr>
          <a:xfrm>
            <a:off x="7703225" y="1607513"/>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3F20A9B-54BD-4B33-BF24-8A860538C1FB}"/>
              </a:ext>
            </a:extLst>
          </p:cNvPr>
          <p:cNvSpPr txBox="1"/>
          <p:nvPr/>
        </p:nvSpPr>
        <p:spPr>
          <a:xfrm>
            <a:off x="7954682" y="1480210"/>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15" name="直線コネクタ 14">
            <a:extLst>
              <a:ext uri="{FF2B5EF4-FFF2-40B4-BE49-F238E27FC236}">
                <a16:creationId xmlns:a16="http://schemas.microsoft.com/office/drawing/2014/main" id="{D4F90B8F-3EA9-4B1E-9E8B-01C900717CAE}"/>
              </a:ext>
            </a:extLst>
          </p:cNvPr>
          <p:cNvCxnSpPr>
            <a:cxnSpLocks/>
          </p:cNvCxnSpPr>
          <p:nvPr/>
        </p:nvCxnSpPr>
        <p:spPr>
          <a:xfrm>
            <a:off x="7962602" y="2335548"/>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5C3542-A701-4B39-A86B-6A83D123169B}"/>
              </a:ext>
            </a:extLst>
          </p:cNvPr>
          <p:cNvSpPr txBox="1"/>
          <p:nvPr/>
        </p:nvSpPr>
        <p:spPr>
          <a:xfrm>
            <a:off x="7818546" y="1976845"/>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grpSp>
        <p:nvGrpSpPr>
          <p:cNvPr id="12" name="グループ化 11">
            <a:extLst>
              <a:ext uri="{FF2B5EF4-FFF2-40B4-BE49-F238E27FC236}">
                <a16:creationId xmlns:a16="http://schemas.microsoft.com/office/drawing/2014/main" id="{88D07010-0A40-4E3F-9AB9-04DABB3DC74B}"/>
              </a:ext>
            </a:extLst>
          </p:cNvPr>
          <p:cNvGrpSpPr/>
          <p:nvPr/>
        </p:nvGrpSpPr>
        <p:grpSpPr>
          <a:xfrm>
            <a:off x="3910663" y="199404"/>
            <a:ext cx="1908548" cy="1972009"/>
            <a:chOff x="4080230" y="226563"/>
            <a:chExt cx="1908548" cy="1972009"/>
          </a:xfrm>
        </p:grpSpPr>
        <p:pic>
          <p:nvPicPr>
            <p:cNvPr id="3" name="図 2">
              <a:extLst>
                <a:ext uri="{FF2B5EF4-FFF2-40B4-BE49-F238E27FC236}">
                  <a16:creationId xmlns:a16="http://schemas.microsoft.com/office/drawing/2014/main" id="{3E20D2D2-C7D7-4DA9-BAF4-2134318E4F4E}"/>
                </a:ext>
              </a:extLst>
            </p:cNvPr>
            <p:cNvPicPr>
              <a:picLocks noChangeAspect="1"/>
            </p:cNvPicPr>
            <p:nvPr/>
          </p:nvPicPr>
          <p:blipFill rotWithShape="1">
            <a:blip r:embed="rId4">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13" name="直線コネクタ 12">
              <a:extLst>
                <a:ext uri="{FF2B5EF4-FFF2-40B4-BE49-F238E27FC236}">
                  <a16:creationId xmlns:a16="http://schemas.microsoft.com/office/drawing/2014/main" id="{BCDC5FD6-A2E0-41CB-9005-D3954BB0C5C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5C6FA29-C0BD-455C-BDE6-6CE3C6CF5481}"/>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sp>
        <p:nvSpPr>
          <p:cNvPr id="16" name="テキスト ボックス 15">
            <a:extLst>
              <a:ext uri="{FF2B5EF4-FFF2-40B4-BE49-F238E27FC236}">
                <a16:creationId xmlns:a16="http://schemas.microsoft.com/office/drawing/2014/main" id="{78A9CF0A-497D-40FE-A824-9ADB6661115F}"/>
              </a:ext>
            </a:extLst>
          </p:cNvPr>
          <p:cNvSpPr txBox="1"/>
          <p:nvPr/>
        </p:nvSpPr>
        <p:spPr>
          <a:xfrm>
            <a:off x="3933946" y="2052115"/>
            <a:ext cx="2236132" cy="369332"/>
          </a:xfrm>
          <a:prstGeom prst="rect">
            <a:avLst/>
          </a:prstGeom>
          <a:noFill/>
        </p:spPr>
        <p:txBody>
          <a:bodyPr wrap="square" rtlCol="0">
            <a:spAutoFit/>
          </a:bodyPr>
          <a:lstStyle/>
          <a:p>
            <a:r>
              <a:rPr kumimoji="1" lang="en-US" altLang="ja-JP" dirty="0"/>
              <a:t>TO</a:t>
            </a:r>
            <a:r>
              <a:rPr lang="ja-JP" altLang="en-US" dirty="0"/>
              <a:t> </a:t>
            </a:r>
            <a:r>
              <a:rPr kumimoji="1" lang="en-US" altLang="ja-JP" dirty="0"/>
              <a:t>Can</a:t>
            </a:r>
            <a:r>
              <a:rPr kumimoji="1" lang="ja-JP" altLang="en-US" dirty="0"/>
              <a:t>の全体像</a:t>
            </a:r>
          </a:p>
        </p:txBody>
      </p:sp>
      <p:sp>
        <p:nvSpPr>
          <p:cNvPr id="18" name="楕円 17">
            <a:extLst>
              <a:ext uri="{FF2B5EF4-FFF2-40B4-BE49-F238E27FC236}">
                <a16:creationId xmlns:a16="http://schemas.microsoft.com/office/drawing/2014/main" id="{1DA55765-3629-4569-8936-D8FC97C88250}"/>
              </a:ext>
            </a:extLst>
          </p:cNvPr>
          <p:cNvSpPr/>
          <p:nvPr/>
        </p:nvSpPr>
        <p:spPr>
          <a:xfrm>
            <a:off x="4148666" y="406400"/>
            <a:ext cx="330201" cy="440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弧 18">
            <a:extLst>
              <a:ext uri="{FF2B5EF4-FFF2-40B4-BE49-F238E27FC236}">
                <a16:creationId xmlns:a16="http://schemas.microsoft.com/office/drawing/2014/main" id="{2C1BFF1A-F917-440E-B271-30B326F06CE3}"/>
              </a:ext>
            </a:extLst>
          </p:cNvPr>
          <p:cNvSpPr/>
          <p:nvPr/>
        </p:nvSpPr>
        <p:spPr>
          <a:xfrm rot="19980163">
            <a:off x="3535987" y="301181"/>
            <a:ext cx="3133291" cy="2555904"/>
          </a:xfrm>
          <a:prstGeom prst="arc">
            <a:avLst>
              <a:gd name="adj1" fmla="val 16200000"/>
              <a:gd name="adj2" fmla="val 20210087"/>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11569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solidFill>
                  <a:srgbClr val="FF0000"/>
                </a:solidFill>
              </a:rPr>
              <a:t>定常電流注入</a:t>
            </a:r>
            <a:r>
              <a:rPr lang="en-US" altLang="ja-JP" dirty="0">
                <a:solidFill>
                  <a:srgbClr val="FF0000"/>
                </a:solidFill>
              </a:rPr>
              <a:t>(</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7E88FD0-67A7-4998-A3EF-E8EF3A775E55}"/>
              </a:ext>
            </a:extLst>
          </p:cNvPr>
          <p:cNvPicPr>
            <a:picLocks noChangeAspect="1"/>
          </p:cNvPicPr>
          <p:nvPr/>
        </p:nvPicPr>
        <p:blipFill>
          <a:blip r:embed="rId3"/>
          <a:stretch>
            <a:fillRect/>
          </a:stretch>
        </p:blipFill>
        <p:spPr>
          <a:xfrm>
            <a:off x="4963215" y="4074109"/>
            <a:ext cx="3807907" cy="2743958"/>
          </a:xfrm>
          <a:prstGeom prst="rect">
            <a:avLst/>
          </a:prstGeom>
        </p:spPr>
      </p:pic>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a:xfrm>
            <a:off x="7084956" y="6466027"/>
            <a:ext cx="2057400" cy="365125"/>
          </a:xfrm>
        </p:spPr>
        <p:txBody>
          <a:bodyPr/>
          <a:lstStyle/>
          <a:p>
            <a:fld id="{B1CF0B90-4240-4ABE-BCFA-150BA8095602}" type="slidenum">
              <a:rPr kumimoji="1" lang="ja-JP" altLang="en-US" smtClean="0"/>
              <a:t>11</a:t>
            </a:fld>
            <a:endParaRPr kumimoji="1" lang="ja-JP" altLang="en-US" dirty="0"/>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6" y="482116"/>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grpSp>
        <p:nvGrpSpPr>
          <p:cNvPr id="13" name="グループ化 12">
            <a:extLst>
              <a:ext uri="{FF2B5EF4-FFF2-40B4-BE49-F238E27FC236}">
                <a16:creationId xmlns:a16="http://schemas.microsoft.com/office/drawing/2014/main" id="{F6825C1F-51A3-4545-BC71-64979A5509C1}"/>
              </a:ext>
            </a:extLst>
          </p:cNvPr>
          <p:cNvGrpSpPr/>
          <p:nvPr/>
        </p:nvGrpSpPr>
        <p:grpSpPr>
          <a:xfrm>
            <a:off x="3566670" y="980709"/>
            <a:ext cx="3476509" cy="2984376"/>
            <a:chOff x="3077968" y="1467403"/>
            <a:chExt cx="3219860" cy="2779291"/>
          </a:xfrm>
        </p:grpSpPr>
        <p:grpSp>
          <p:nvGrpSpPr>
            <p:cNvPr id="12" name="グループ化 11">
              <a:extLst>
                <a:ext uri="{FF2B5EF4-FFF2-40B4-BE49-F238E27FC236}">
                  <a16:creationId xmlns:a16="http://schemas.microsoft.com/office/drawing/2014/main" id="{B701B749-C108-49CA-8C80-E30FBCB786BD}"/>
                </a:ext>
              </a:extLst>
            </p:cNvPr>
            <p:cNvGrpSpPr/>
            <p:nvPr/>
          </p:nvGrpSpPr>
          <p:grpSpPr>
            <a:xfrm>
              <a:off x="3077968" y="1467403"/>
              <a:ext cx="3219860" cy="2697950"/>
              <a:chOff x="3071799" y="1130375"/>
              <a:chExt cx="3219860" cy="2697950"/>
            </a:xfrm>
          </p:grpSpPr>
          <p:grpSp>
            <p:nvGrpSpPr>
              <p:cNvPr id="8" name="グループ化 7">
                <a:extLst>
                  <a:ext uri="{FF2B5EF4-FFF2-40B4-BE49-F238E27FC236}">
                    <a16:creationId xmlns:a16="http://schemas.microsoft.com/office/drawing/2014/main" id="{17A32215-F938-4587-97EE-96375A11CC2E}"/>
                  </a:ext>
                </a:extLst>
              </p:cNvPr>
              <p:cNvGrpSpPr/>
              <p:nvPr/>
            </p:nvGrpSpPr>
            <p:grpSpPr>
              <a:xfrm>
                <a:off x="3071799" y="1130375"/>
                <a:ext cx="3219860" cy="2697950"/>
                <a:chOff x="3038161" y="1256104"/>
                <a:chExt cx="3219860" cy="2697950"/>
              </a:xfrm>
            </p:grpSpPr>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4">
                  <a:extLst>
                    <a:ext uri="{28A0092B-C50C-407E-A947-70E740481C1C}">
                      <a14:useLocalDpi xmlns:a14="http://schemas.microsoft.com/office/drawing/2010/main" val="0"/>
                    </a:ext>
                  </a:extLst>
                </a:blip>
                <a:srcRect l="1" r="51579"/>
                <a:stretch/>
              </p:blipFill>
              <p:spPr>
                <a:xfrm>
                  <a:off x="3038161" y="1411663"/>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15901" y="1256104"/>
                  <a:ext cx="1457405" cy="369332"/>
                </a:xfrm>
                <a:prstGeom prst="rect">
                  <a:avLst/>
                </a:prstGeom>
                <a:solidFill>
                  <a:schemeClr val="bg1"/>
                </a:solidFill>
              </p:spPr>
              <p:txBody>
                <a:bodyPr wrap="square" rtlCol="0">
                  <a:spAutoFit/>
                </a:bodyPr>
                <a:lstStyle/>
                <a:p>
                  <a:r>
                    <a:rPr kumimoji="1" lang="ja-JP" altLang="en-US" dirty="0"/>
                    <a:t>閾値電流</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911658" y="3709243"/>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960067"/>
              <a:ext cx="1590710" cy="286627"/>
            </a:xfrm>
            <a:prstGeom prst="rect">
              <a:avLst/>
            </a:prstGeom>
            <a:noFill/>
          </p:spPr>
          <p:txBody>
            <a:bodyPr wrap="square" rtlCol="0">
              <a:spAutoFit/>
            </a:bodyPr>
            <a:lstStyle/>
            <a:p>
              <a:r>
                <a:rPr kumimoji="1" lang="ja-JP" altLang="en-US" sz="1400" dirty="0"/>
                <a:t>電流広がり</a:t>
              </a:r>
            </a:p>
          </p:txBody>
        </p:sp>
      </p:gr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144487"/>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grpSp>
        <p:nvGrpSpPr>
          <p:cNvPr id="5" name="グループ化 4">
            <a:extLst>
              <a:ext uri="{FF2B5EF4-FFF2-40B4-BE49-F238E27FC236}">
                <a16:creationId xmlns:a16="http://schemas.microsoft.com/office/drawing/2014/main" id="{A43BB5CD-EED0-4886-B947-FCE700E586D2}"/>
              </a:ext>
            </a:extLst>
          </p:cNvPr>
          <p:cNvGrpSpPr/>
          <p:nvPr/>
        </p:nvGrpSpPr>
        <p:grpSpPr>
          <a:xfrm>
            <a:off x="262251" y="1030249"/>
            <a:ext cx="3320858" cy="2805109"/>
            <a:chOff x="0" y="1298053"/>
            <a:chExt cx="3288349" cy="2792956"/>
          </a:xfrm>
        </p:grpSpPr>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5">
              <a:extLst>
                <a:ext uri="{28A0092B-C50C-407E-A947-70E740481C1C}">
                  <a14:useLocalDpi xmlns:a14="http://schemas.microsoft.com/office/drawing/2010/main" val="0"/>
                </a:ext>
              </a:extLst>
            </a:blip>
            <a:srcRect r="50926"/>
            <a:stretch/>
          </p:blipFill>
          <p:spPr>
            <a:xfrm>
              <a:off x="47548" y="1429412"/>
              <a:ext cx="3240801" cy="2661597"/>
            </a:xfrm>
            <a:prstGeom prst="rect">
              <a:avLst/>
            </a:prstGeom>
          </p:spPr>
        </p:pic>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2AF9993D-FCAB-4AD2-A462-9F40D6926869}"/>
              </a:ext>
            </a:extLst>
          </p:cNvPr>
          <p:cNvSpPr txBox="1"/>
          <p:nvPr/>
        </p:nvSpPr>
        <p:spPr>
          <a:xfrm>
            <a:off x="5365310" y="3810917"/>
            <a:ext cx="2856476" cy="483486"/>
          </a:xfrm>
          <a:prstGeom prst="rect">
            <a:avLst/>
          </a:prstGeom>
          <a:noFill/>
        </p:spPr>
        <p:txBody>
          <a:bodyPr wrap="square" rtlCol="0">
            <a:spAutoFit/>
          </a:bodyPr>
          <a:lstStyle/>
          <a:p>
            <a:r>
              <a:rPr kumimoji="1" lang="ja-JP" altLang="en-US" sz="2000" dirty="0"/>
              <a:t>閾値電流密度</a:t>
            </a:r>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6"/>
          <a:srcRect l="35926" t="34341" r="51389" b="56577"/>
          <a:stretch/>
        </p:blipFill>
        <p:spPr>
          <a:xfrm>
            <a:off x="5860466" y="4403427"/>
            <a:ext cx="1363846" cy="549282"/>
          </a:xfrm>
          <a:prstGeom prst="rect">
            <a:avLst/>
          </a:prstGeom>
        </p:spPr>
      </p:pic>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7"/>
                          <a:stretch>
                            <a:fillRect l="-800" t="-1515" r="-492000" b="-242424"/>
                          </a:stretch>
                        </a:blipFill>
                      </a:tcPr>
                    </a:tc>
                    <a:tc>
                      <a:txBody>
                        <a:bodyPr/>
                        <a:lstStyle/>
                        <a:p>
                          <a:endParaRPr lang="ja-JP"/>
                        </a:p>
                      </a:txBody>
                      <a:tcPr>
                        <a:blipFill>
                          <a:blip r:embed="rId7"/>
                          <a:stretch>
                            <a:fillRect l="-79747" t="-1515" r="-289241" b="-242424"/>
                          </a:stretch>
                        </a:blipFill>
                      </a:tcPr>
                    </a:tc>
                    <a:tc>
                      <a:txBody>
                        <a:bodyPr/>
                        <a:lstStyle/>
                        <a:p>
                          <a:endParaRPr lang="ja-JP"/>
                        </a:p>
                      </a:txBody>
                      <a:tcPr>
                        <a:blipFill>
                          <a:blip r:embed="rId7"/>
                          <a:stretch>
                            <a:fillRect l="-133333" t="-1515" r="-114554" b="-242424"/>
                          </a:stretch>
                        </a:blipFill>
                      </a:tcPr>
                    </a:tc>
                    <a:tc>
                      <a:txBody>
                        <a:bodyPr/>
                        <a:lstStyle/>
                        <a:p>
                          <a:endParaRPr lang="ja-JP"/>
                        </a:p>
                      </a:txBody>
                      <a:tcPr>
                        <a:blipFill>
                          <a:blip r:embed="rId7"/>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6" name="テキスト ボックス 5">
            <a:extLst>
              <a:ext uri="{FF2B5EF4-FFF2-40B4-BE49-F238E27FC236}">
                <a16:creationId xmlns:a16="http://schemas.microsoft.com/office/drawing/2014/main" id="{3E5873A2-BE04-40DB-AC66-03B5442C2D2F}"/>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pic>
        <p:nvPicPr>
          <p:cNvPr id="22" name="図 21">
            <a:extLst>
              <a:ext uri="{FF2B5EF4-FFF2-40B4-BE49-F238E27FC236}">
                <a16:creationId xmlns:a16="http://schemas.microsoft.com/office/drawing/2014/main" id="{E5EF985B-92A6-4BB5-8D6E-30D5CFB035B9}"/>
              </a:ext>
            </a:extLst>
          </p:cNvPr>
          <p:cNvPicPr>
            <a:picLocks noChangeAspect="1"/>
          </p:cNvPicPr>
          <p:nvPr/>
        </p:nvPicPr>
        <p:blipFill>
          <a:blip r:embed="rId8"/>
          <a:stretch>
            <a:fillRect/>
          </a:stretch>
        </p:blipFill>
        <p:spPr>
          <a:xfrm>
            <a:off x="7065411" y="1891999"/>
            <a:ext cx="1970658" cy="1213539"/>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a:xfrm>
            <a:off x="7010484" y="6456040"/>
            <a:ext cx="2057400" cy="365125"/>
          </a:xfrm>
        </p:spPr>
        <p:txBody>
          <a:bodyPr/>
          <a:lstStyle/>
          <a:p>
            <a:fld id="{B1CF0B90-4240-4ABE-BCFA-150BA8095602}" type="slidenum">
              <a:rPr kumimoji="1" lang="ja-JP" altLang="en-US" smtClean="0"/>
              <a:t>12</a:t>
            </a:fld>
            <a:endParaRPr kumimoji="1"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95635" y="606547"/>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275588" y="216688"/>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75588" y="1334088"/>
            <a:ext cx="3405008" cy="2658735"/>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5419774" y="4047992"/>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4"/>
          <a:srcRect l="35926" t="34341" r="51389" b="56577"/>
          <a:stretch/>
        </p:blipFill>
        <p:spPr>
          <a:xfrm>
            <a:off x="6492103" y="4462420"/>
            <a:ext cx="1547081" cy="623079"/>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126937" y="1191322"/>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4254026" y="1071772"/>
            <a:ext cx="1332700" cy="447746"/>
          </a:xfrm>
          <a:prstGeom prst="rect">
            <a:avLst/>
          </a:prstGeom>
          <a:noFill/>
        </p:spPr>
        <p:txBody>
          <a:bodyPr wrap="square" rtlCol="0">
            <a:spAutoFit/>
          </a:bodyPr>
          <a:lstStyle/>
          <a:p>
            <a:r>
              <a:rPr kumimoji="1" lang="ja-JP" altLang="en-US" dirty="0"/>
              <a:t>閾値電流</a:t>
            </a:r>
          </a:p>
        </p:txBody>
      </p:sp>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5">
            <a:extLst>
              <a:ext uri="{28A0092B-C50C-407E-A947-70E740481C1C}">
                <a14:useLocalDpi xmlns:a14="http://schemas.microsoft.com/office/drawing/2010/main" val="0"/>
              </a:ext>
            </a:extLst>
          </a:blip>
          <a:srcRect r="51865"/>
          <a:stretch/>
        </p:blipFill>
        <p:spPr>
          <a:xfrm>
            <a:off x="3680596" y="1295645"/>
            <a:ext cx="3727239" cy="2773173"/>
          </a:xfrm>
          <a:prstGeom prst="rect">
            <a:avLst/>
          </a:prstGeom>
        </p:spPr>
      </p:pic>
      <p:sp>
        <p:nvSpPr>
          <p:cNvPr id="34" name="正方形/長方形 33">
            <a:extLst>
              <a:ext uri="{FF2B5EF4-FFF2-40B4-BE49-F238E27FC236}">
                <a16:creationId xmlns:a16="http://schemas.microsoft.com/office/drawing/2014/main" id="{9B2E87F7-3ABE-4F00-A0DC-EE63471BD69D}"/>
              </a:ext>
            </a:extLst>
          </p:cNvPr>
          <p:cNvSpPr/>
          <p:nvPr/>
        </p:nvSpPr>
        <p:spPr>
          <a:xfrm>
            <a:off x="3895035" y="1198053"/>
            <a:ext cx="358991" cy="447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20" name="テキスト ボックス 19">
            <a:extLst>
              <a:ext uri="{FF2B5EF4-FFF2-40B4-BE49-F238E27FC236}">
                <a16:creationId xmlns:a16="http://schemas.microsoft.com/office/drawing/2014/main" id="{04C70272-6669-48CB-ACE4-DF27C5138620}"/>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4754745" y="3616072"/>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4143576" y="3858462"/>
            <a:ext cx="1590710" cy="307777"/>
          </a:xfrm>
          <a:prstGeom prst="rect">
            <a:avLst/>
          </a:prstGeom>
          <a:noFill/>
        </p:spPr>
        <p:txBody>
          <a:bodyPr wrap="square" rtlCol="0">
            <a:spAutoFit/>
          </a:bodyPr>
          <a:lstStyle/>
          <a:p>
            <a:r>
              <a:rPr kumimoji="1" lang="ja-JP" altLang="en-US" sz="1400" dirty="0"/>
              <a:t>電流広がり</a:t>
            </a:r>
          </a:p>
        </p:txBody>
      </p:sp>
      <p:pic>
        <p:nvPicPr>
          <p:cNvPr id="7" name="図 6">
            <a:extLst>
              <a:ext uri="{FF2B5EF4-FFF2-40B4-BE49-F238E27FC236}">
                <a16:creationId xmlns:a16="http://schemas.microsoft.com/office/drawing/2014/main" id="{AC6D30E2-E633-4C55-86FD-105F37C6AF60}"/>
              </a:ext>
            </a:extLst>
          </p:cNvPr>
          <p:cNvPicPr>
            <a:picLocks noChangeAspect="1"/>
          </p:cNvPicPr>
          <p:nvPr/>
        </p:nvPicPr>
        <p:blipFill>
          <a:blip r:embed="rId7"/>
          <a:stretch>
            <a:fillRect/>
          </a:stretch>
        </p:blipFill>
        <p:spPr>
          <a:xfrm>
            <a:off x="5022615" y="4278733"/>
            <a:ext cx="3447822" cy="2497620"/>
          </a:xfrm>
          <a:prstGeom prst="rect">
            <a:avLst/>
          </a:prstGeom>
        </p:spPr>
      </p:pic>
    </p:spTree>
    <p:extLst>
      <p:ext uri="{BB962C8B-B14F-4D97-AF65-F5344CB8AC3E}">
        <p14:creationId xmlns:p14="http://schemas.microsoft.com/office/powerpoint/2010/main" val="23195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9188890" cy="1325563"/>
          </a:xfrm>
        </p:spPr>
        <p:txBody>
          <a:bodyPr>
            <a:normAutofit/>
          </a:bodyPr>
          <a:lstStyle/>
          <a:p>
            <a:r>
              <a:rPr kumimoji="1" lang="ja-JP" altLang="en-US" sz="3200" u="sng" dirty="0"/>
              <a:t>測定結果</a:t>
            </a:r>
            <a:r>
              <a:rPr kumimoji="1" lang="en-US" altLang="ja-JP" sz="3200" u="sng" dirty="0"/>
              <a:t> : </a:t>
            </a:r>
            <a:r>
              <a:rPr kumimoji="1" lang="ja-JP" altLang="en-US" sz="3200" u="sng" dirty="0"/>
              <a:t>定常電流注入</a:t>
            </a:r>
            <a:r>
              <a:rPr kumimoji="1" lang="en-US" altLang="ja-JP" sz="3200" u="sng" dirty="0"/>
              <a:t> </a:t>
            </a:r>
            <a:r>
              <a:rPr kumimoji="1" lang="ja-JP" altLang="en-US" sz="3200" u="sng" dirty="0"/>
              <a:t>ブロードコンタクト</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4">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5">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560897" y="3338031"/>
            <a:ext cx="2991360" cy="2223666"/>
            <a:chOff x="4697198" y="3036737"/>
            <a:chExt cx="3997180" cy="2971355"/>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23023" y="3036737"/>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19230" y="3345599"/>
            <a:ext cx="2637772" cy="2224994"/>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2018110" y="4462826"/>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89704" y="4502509"/>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8">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9">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330433" y="897816"/>
            <a:ext cx="3378621" cy="2449057"/>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10">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07686"/>
                <a:ext cx="5464931" cy="369332"/>
              </a:xfrm>
              <a:prstGeom prst="rect">
                <a:avLst/>
              </a:prstGeom>
              <a:noFill/>
            </p:spPr>
            <p:txBody>
              <a:bodyPr wrap="square" rtlCol="0">
                <a:spAutoFit/>
              </a:bodyPr>
              <a:lstStyle/>
              <a:p>
                <a:r>
                  <a:rPr lang="ja-JP" altLang="en-US" dirty="0"/>
                  <a:t>スロープ効率</a:t>
                </a:r>
                <a14:m>
                  <m:oMath xmlns:m="http://schemas.openxmlformats.org/officeDocument/2006/math">
                    <m:r>
                      <a:rPr lang="en-US" altLang="ja-JP" b="0" i="0" smtClean="0">
                        <a:latin typeface="Cambria Math" panose="02040503050406030204" pitchFamily="18" charset="0"/>
                      </a:rPr>
                      <m:t> </m:t>
                    </m:r>
                    <m:r>
                      <a:rPr lang="ja-JP" altLang="en-US"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𝐼</m:t>
                    </m:r>
                  </m:oMath>
                </a14:m>
                <a:endParaRPr kumimoji="1" lang="ja-JP" altLang="en-US" dirty="0"/>
              </a:p>
            </p:txBody>
          </p:sp>
        </mc:Choice>
        <mc:Fallback xmlns="">
          <p:sp>
            <p:nvSpPr>
              <p:cNvPr id="35" name="テキスト ボックス 34">
                <a:extLst>
                  <a:ext uri="{FF2B5EF4-FFF2-40B4-BE49-F238E27FC236}">
                    <a16:creationId xmlns:a16="http://schemas.microsoft.com/office/drawing/2014/main" id="{83E98BF5-D75A-4729-A288-5397BE40186D}"/>
                  </a:ext>
                </a:extLst>
              </p:cNvPr>
              <p:cNvSpPr txBox="1">
                <a:spLocks noRot="1" noChangeAspect="1" noMove="1" noResize="1" noEditPoints="1" noAdjustHandles="1" noChangeArrowheads="1" noChangeShapeType="1" noTextEdit="1"/>
              </p:cNvSpPr>
              <p:nvPr/>
            </p:nvSpPr>
            <p:spPr>
              <a:xfrm>
                <a:off x="0" y="607686"/>
                <a:ext cx="5464931" cy="369332"/>
              </a:xfrm>
              <a:prstGeom prst="rect">
                <a:avLst/>
              </a:prstGeom>
              <a:blipFill>
                <a:blip r:embed="rId11"/>
                <a:stretch>
                  <a:fillRect l="-893"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69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3">
            <a:extLst>
              <a:ext uri="{28A0092B-C50C-407E-A947-70E740481C1C}">
                <a14:useLocalDpi xmlns:a14="http://schemas.microsoft.com/office/drawing/2010/main" val="0"/>
              </a:ext>
            </a:extLst>
          </a:blip>
          <a:srcRect r="48585" b="-6742"/>
          <a:stretch/>
        </p:blipFill>
        <p:spPr>
          <a:xfrm>
            <a:off x="5752510" y="2511966"/>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4">
            <a:extLst>
              <a:ext uri="{28A0092B-C50C-407E-A947-70E740481C1C}">
                <a14:useLocalDpi xmlns:a14="http://schemas.microsoft.com/office/drawing/2010/main" val="0"/>
              </a:ext>
            </a:extLst>
          </a:blip>
          <a:srcRect r="56689" b="6791"/>
          <a:stretch/>
        </p:blipFill>
        <p:spPr>
          <a:xfrm>
            <a:off x="6150753" y="1807127"/>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603" y="2285487"/>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635592" y="2636380"/>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21285" y="2618553"/>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255168" y="3137774"/>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19581" y="3155599"/>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6">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6">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xmlns="">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AC4E12C6-13F8-49C0-A847-D8A02C1E3882}"/>
              </a:ext>
            </a:extLst>
          </p:cNvPr>
          <p:cNvSpPr txBox="1"/>
          <p:nvPr/>
        </p:nvSpPr>
        <p:spPr>
          <a:xfrm>
            <a:off x="954348" y="1427465"/>
            <a:ext cx="908320" cy="369332"/>
          </a:xfrm>
          <a:prstGeom prst="rect">
            <a:avLst/>
          </a:prstGeom>
          <a:noFill/>
        </p:spPr>
        <p:txBody>
          <a:bodyPr wrap="square" rtlCol="0">
            <a:spAutoFit/>
          </a:bodyPr>
          <a:lstStyle/>
          <a:p>
            <a:r>
              <a:rPr kumimoji="1" lang="en-US" altLang="ja-JP" dirty="0"/>
              <a:t>3</a:t>
            </a:r>
            <a:r>
              <a:rPr kumimoji="1" lang="ja-JP" altLang="en-US" dirty="0"/>
              <a:t>周期</a:t>
            </a:r>
          </a:p>
        </p:txBody>
      </p:sp>
      <p:sp>
        <p:nvSpPr>
          <p:cNvPr id="33" name="テキスト ボックス 32">
            <a:extLst>
              <a:ext uri="{FF2B5EF4-FFF2-40B4-BE49-F238E27FC236}">
                <a16:creationId xmlns:a16="http://schemas.microsoft.com/office/drawing/2014/main" id="{D9D91425-F5DD-401B-82DC-28CAFEB3180A}"/>
              </a:ext>
            </a:extLst>
          </p:cNvPr>
          <p:cNvSpPr txBox="1"/>
          <p:nvPr/>
        </p:nvSpPr>
        <p:spPr>
          <a:xfrm>
            <a:off x="3905917" y="1436664"/>
            <a:ext cx="908320" cy="369332"/>
          </a:xfrm>
          <a:prstGeom prst="rect">
            <a:avLst/>
          </a:prstGeom>
          <a:noFill/>
        </p:spPr>
        <p:txBody>
          <a:bodyPr wrap="square" rtlCol="0">
            <a:spAutoFit/>
          </a:bodyPr>
          <a:lstStyle/>
          <a:p>
            <a:r>
              <a:rPr lang="en-US" altLang="ja-JP" dirty="0"/>
              <a:t>10</a:t>
            </a:r>
            <a:r>
              <a:rPr kumimoji="1" lang="ja-JP" altLang="en-US" dirty="0"/>
              <a:t>周期</a:t>
            </a:r>
          </a:p>
        </p:txBody>
      </p:sp>
      <p:pic>
        <p:nvPicPr>
          <p:cNvPr id="7" name="図 6">
            <a:extLst>
              <a:ext uri="{FF2B5EF4-FFF2-40B4-BE49-F238E27FC236}">
                <a16:creationId xmlns:a16="http://schemas.microsoft.com/office/drawing/2014/main" id="{91E6EA51-A6DC-4C57-B8A7-02F7F1DFEB1F}"/>
              </a:ext>
            </a:extLst>
          </p:cNvPr>
          <p:cNvPicPr>
            <a:picLocks noChangeAspect="1"/>
          </p:cNvPicPr>
          <p:nvPr/>
        </p:nvPicPr>
        <p:blipFill>
          <a:blip r:embed="rId10"/>
          <a:stretch>
            <a:fillRect/>
          </a:stretch>
        </p:blipFill>
        <p:spPr>
          <a:xfrm>
            <a:off x="2929739" y="1646449"/>
            <a:ext cx="3223772" cy="2363945"/>
          </a:xfrm>
          <a:prstGeom prst="rect">
            <a:avLst/>
          </a:prstGeom>
        </p:spPr>
      </p:pic>
      <p:pic>
        <p:nvPicPr>
          <p:cNvPr id="22" name="図 21">
            <a:extLst>
              <a:ext uri="{FF2B5EF4-FFF2-40B4-BE49-F238E27FC236}">
                <a16:creationId xmlns:a16="http://schemas.microsoft.com/office/drawing/2014/main" id="{52F40724-FE9E-424A-93FB-58BE413EA579}"/>
              </a:ext>
            </a:extLst>
          </p:cNvPr>
          <p:cNvPicPr>
            <a:picLocks noChangeAspect="1"/>
          </p:cNvPicPr>
          <p:nvPr/>
        </p:nvPicPr>
        <p:blipFill>
          <a:blip r:embed="rId11"/>
          <a:stretch>
            <a:fillRect/>
          </a:stretch>
        </p:blipFill>
        <p:spPr>
          <a:xfrm>
            <a:off x="37413" y="1660004"/>
            <a:ext cx="3202434" cy="2348299"/>
          </a:xfrm>
          <a:prstGeom prst="rect">
            <a:avLst/>
          </a:prstGeom>
        </p:spPr>
      </p:pic>
    </p:spTree>
    <p:extLst>
      <p:ext uri="{BB962C8B-B14F-4D97-AF65-F5344CB8AC3E}">
        <p14:creationId xmlns:p14="http://schemas.microsoft.com/office/powerpoint/2010/main" val="36217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100257" y="-367840"/>
            <a:ext cx="10310627"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ブロードコンタクトレーザー</a:t>
            </a:r>
            <a:r>
              <a:rPr lang="ja-JP" altLang="en-US" sz="2400" u="sng" dirty="0"/>
              <a:t>まとめ</a:t>
            </a:r>
            <a:endParaRPr kumimoji="1" lang="ja-JP" altLang="en-US" sz="24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089316" y="1305341"/>
            <a:ext cx="3902284" cy="923330"/>
          </a:xfrm>
          <a:prstGeom prst="rect">
            <a:avLst/>
          </a:prstGeom>
          <a:noFill/>
        </p:spPr>
        <p:txBody>
          <a:bodyPr wrap="square" rtlCol="0">
            <a:spAutoFit/>
          </a:bodyPr>
          <a:lstStyle/>
          <a:p>
            <a:r>
              <a:rPr lang="ja-JP" altLang="en-US" dirty="0"/>
              <a:t>ある電流密度以上では層数が多い方がモード利得を稼ぐのに有利。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0559" y="5525309"/>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r>
              <a:rPr lang="ja-JP" altLang="en-US" dirty="0"/>
              <a:t>。</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solidFill>
                  <a:srgbClr val="FF0000"/>
                </a:solidFill>
              </a:rPr>
              <a:t>定常電流注入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43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8891860" cy="1325563"/>
          </a:xfrm>
        </p:spPr>
        <p:txBody>
          <a:bodyPr>
            <a:normAutofit/>
          </a:bodyPr>
          <a:lstStyle/>
          <a:p>
            <a:r>
              <a:rPr kumimoji="1" lang="ja-JP" altLang="en-US" sz="2800" u="sng" dirty="0"/>
              <a:t>測定結果</a:t>
            </a:r>
            <a:r>
              <a:rPr kumimoji="1" lang="en-US" altLang="ja-JP" sz="2800" u="sng" dirty="0"/>
              <a:t> : </a:t>
            </a:r>
            <a:r>
              <a:rPr kumimoji="1" lang="ja-JP" altLang="en-US" sz="2800" u="sng" dirty="0"/>
              <a:t>定常電流注入</a:t>
            </a:r>
            <a:r>
              <a:rPr kumimoji="1" lang="en-US" altLang="ja-JP" sz="2800" u="sng" dirty="0"/>
              <a:t> </a:t>
            </a:r>
            <a:r>
              <a:rPr kumimoji="1" lang="ja-JP" altLang="en-US" sz="2800" u="sng" dirty="0"/>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1389452" y="777699"/>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102863" y="49536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4" name="テキスト ボックス 13">
            <a:extLst>
              <a:ext uri="{FF2B5EF4-FFF2-40B4-BE49-F238E27FC236}">
                <a16:creationId xmlns:a16="http://schemas.microsoft.com/office/drawing/2014/main" id="{32354711-82C1-2446-A289-350DF728BA2C}"/>
              </a:ext>
            </a:extLst>
          </p:cNvPr>
          <p:cNvSpPr txBox="1"/>
          <p:nvPr/>
        </p:nvSpPr>
        <p:spPr>
          <a:xfrm>
            <a:off x="4570649" y="777699"/>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21" name="テキスト ボックス 20">
            <a:extLst>
              <a:ext uri="{FF2B5EF4-FFF2-40B4-BE49-F238E27FC236}">
                <a16:creationId xmlns:a16="http://schemas.microsoft.com/office/drawing/2014/main" id="{E8F9D28F-F5A5-574A-A32D-A5DE4BA2C45D}"/>
              </a:ext>
            </a:extLst>
          </p:cNvPr>
          <p:cNvSpPr txBox="1"/>
          <p:nvPr/>
        </p:nvSpPr>
        <p:spPr>
          <a:xfrm>
            <a:off x="6810493" y="1917392"/>
            <a:ext cx="2222589" cy="738664"/>
          </a:xfrm>
          <a:prstGeom prst="rect">
            <a:avLst/>
          </a:prstGeom>
          <a:noFill/>
        </p:spPr>
        <p:txBody>
          <a:bodyPr wrap="square" rtlCol="0">
            <a:spAutoFit/>
          </a:bodyPr>
          <a:lstStyle/>
          <a:p>
            <a:r>
              <a:rPr kumimoji="1" lang="ja-JP" altLang="en-US" sz="1400" dirty="0"/>
              <a:t>リッジ幅</a:t>
            </a:r>
            <a:r>
              <a:rPr kumimoji="1" lang="en-US" altLang="ja-JP" sz="1400" dirty="0"/>
              <a:t>1.5</a:t>
            </a:r>
            <a:r>
              <a:rPr lang="ja-JP" altLang="en-US" sz="1400" dirty="0"/>
              <a:t> </a:t>
            </a:r>
            <a:r>
              <a:rPr kumimoji="1" lang="en-US" altLang="ja-JP" sz="1400" dirty="0" err="1"/>
              <a:t>μm</a:t>
            </a:r>
            <a:r>
              <a:rPr kumimoji="1" lang="en-US" altLang="ja-JP" sz="1400" dirty="0"/>
              <a:t>, 2.5</a:t>
            </a:r>
            <a:r>
              <a:rPr kumimoji="1" lang="ja-JP" altLang="en-US" sz="1400" dirty="0"/>
              <a:t> </a:t>
            </a:r>
            <a:r>
              <a:rPr kumimoji="1" lang="en-US" altLang="ja-JP" sz="1400" dirty="0" err="1"/>
              <a:t>μm</a:t>
            </a:r>
            <a:endParaRPr kumimoji="1" lang="en-US" altLang="ja-JP" sz="1400" dirty="0"/>
          </a:p>
          <a:p>
            <a:r>
              <a:rPr kumimoji="1" lang="ja-JP" altLang="en-US" sz="1400" dirty="0"/>
              <a:t>の差異が見られない</a:t>
            </a:r>
            <a:endParaRPr kumimoji="1" lang="en-US" altLang="ja-JP" sz="1400" dirty="0"/>
          </a:p>
          <a:p>
            <a:r>
              <a:rPr kumimoji="1" lang="en-US" altLang="ja-JP" sz="1400" dirty="0"/>
              <a:t>(</a:t>
            </a:r>
            <a:r>
              <a:rPr kumimoji="1" lang="ja-JP" altLang="en-US" sz="1400" dirty="0"/>
              <a:t>同じ色でプロットした</a:t>
            </a:r>
            <a:r>
              <a:rPr kumimoji="1" lang="en-US" altLang="ja-JP" sz="1400" dirty="0"/>
              <a:t>)</a:t>
            </a:r>
            <a:endParaRPr kumimoji="1" lang="ja-JP" altLang="en-US" sz="1400" dirty="0"/>
          </a:p>
        </p:txBody>
      </p:sp>
      <p:sp>
        <p:nvSpPr>
          <p:cNvPr id="2" name="正方形/長方形 1">
            <a:extLst>
              <a:ext uri="{FF2B5EF4-FFF2-40B4-BE49-F238E27FC236}">
                <a16:creationId xmlns:a16="http://schemas.microsoft.com/office/drawing/2014/main" id="{3B6D49C9-E24B-0A4A-97BE-414ECA196386}"/>
              </a:ext>
            </a:extLst>
          </p:cNvPr>
          <p:cNvSpPr/>
          <p:nvPr/>
        </p:nvSpPr>
        <p:spPr>
          <a:xfrm>
            <a:off x="3333015" y="1437593"/>
            <a:ext cx="230805" cy="95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FEA72DB-1443-204A-BE7A-4EDDAE481285}"/>
              </a:ext>
            </a:extLst>
          </p:cNvPr>
          <p:cNvGrpSpPr/>
          <p:nvPr/>
        </p:nvGrpSpPr>
        <p:grpSpPr>
          <a:xfrm>
            <a:off x="3279854" y="632116"/>
            <a:ext cx="3714767" cy="3450671"/>
            <a:chOff x="3288875" y="613359"/>
            <a:chExt cx="3714767" cy="3450671"/>
          </a:xfrm>
        </p:grpSpPr>
        <p:pic>
          <p:nvPicPr>
            <p:cNvPr id="13" name="図 12">
              <a:extLst>
                <a:ext uri="{FF2B5EF4-FFF2-40B4-BE49-F238E27FC236}">
                  <a16:creationId xmlns:a16="http://schemas.microsoft.com/office/drawing/2014/main" id="{A58574C9-67D3-3B49-8C96-5FDCDFF74955}"/>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3288875" y="782767"/>
              <a:ext cx="3714767" cy="2910712"/>
            </a:xfrm>
            <a:prstGeom prst="rect">
              <a:avLst/>
            </a:prstGeom>
          </p:spPr>
        </p:pic>
        <p:grpSp>
          <p:nvGrpSpPr>
            <p:cNvPr id="22" name="グループ化 21">
              <a:extLst>
                <a:ext uri="{FF2B5EF4-FFF2-40B4-BE49-F238E27FC236}">
                  <a16:creationId xmlns:a16="http://schemas.microsoft.com/office/drawing/2014/main" id="{CDA0411E-A427-4049-A97C-FE2D8CBAE65C}"/>
                </a:ext>
              </a:extLst>
            </p:cNvPr>
            <p:cNvGrpSpPr/>
            <p:nvPr/>
          </p:nvGrpSpPr>
          <p:grpSpPr>
            <a:xfrm>
              <a:off x="3394433" y="965474"/>
              <a:ext cx="244282" cy="3098556"/>
              <a:chOff x="-347986" y="1549400"/>
              <a:chExt cx="244282" cy="3098556"/>
            </a:xfrm>
          </p:grpSpPr>
          <p:sp>
            <p:nvSpPr>
              <p:cNvPr id="23" name="正方形/長方形 22">
                <a:extLst>
                  <a:ext uri="{FF2B5EF4-FFF2-40B4-BE49-F238E27FC236}">
                    <a16:creationId xmlns:a16="http://schemas.microsoft.com/office/drawing/2014/main" id="{1A3FFD45-C82A-5544-A4CC-91E74A1762FC}"/>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4" name="図 23">
                <a:extLst>
                  <a:ext uri="{FF2B5EF4-FFF2-40B4-BE49-F238E27FC236}">
                    <a16:creationId xmlns:a16="http://schemas.microsoft.com/office/drawing/2014/main" id="{A6D8BDAC-6132-5D4D-AA33-1327168A109F}"/>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sp>
          <p:nvSpPr>
            <p:cNvPr id="12" name="正方形/長方形 11">
              <a:extLst>
                <a:ext uri="{FF2B5EF4-FFF2-40B4-BE49-F238E27FC236}">
                  <a16:creationId xmlns:a16="http://schemas.microsoft.com/office/drawing/2014/main" id="{CD534374-933D-8F48-965B-E63F8CEE1D46}"/>
                </a:ext>
              </a:extLst>
            </p:cNvPr>
            <p:cNvSpPr/>
            <p:nvPr/>
          </p:nvSpPr>
          <p:spPr>
            <a:xfrm>
              <a:off x="3324900" y="613359"/>
              <a:ext cx="389565" cy="41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FCCF87F9-F835-E744-9332-4808E5BAD10F}"/>
              </a:ext>
            </a:extLst>
          </p:cNvPr>
          <p:cNvSpPr txBox="1"/>
          <p:nvPr/>
        </p:nvSpPr>
        <p:spPr>
          <a:xfrm>
            <a:off x="475634" y="5457366"/>
            <a:ext cx="7041710" cy="1384995"/>
          </a:xfrm>
          <a:prstGeom prst="rect">
            <a:avLst/>
          </a:prstGeom>
          <a:noFill/>
        </p:spPr>
        <p:txBody>
          <a:bodyPr wrap="square" rtlCol="0">
            <a:spAutoFit/>
          </a:bodyPr>
          <a:lstStyle/>
          <a:p>
            <a:r>
              <a:rPr lang="ja-JP" altLang="en-US" sz="1400" dirty="0"/>
              <a:t>課題</a:t>
            </a:r>
            <a:endParaRPr lang="en-US" altLang="ja-JP" sz="1400" dirty="0"/>
          </a:p>
          <a:p>
            <a:r>
              <a:rPr lang="ja-JP" altLang="en-US" sz="1400" dirty="0"/>
              <a:t>①閾値電流が最短でも</a:t>
            </a:r>
            <a:r>
              <a:rPr lang="en-US" altLang="ja-JP" sz="1400" dirty="0"/>
              <a:t>80 mA</a:t>
            </a:r>
            <a:r>
              <a:rPr lang="ja-JP" altLang="en-US" sz="1400" dirty="0"/>
              <a:t>程度と高い</a:t>
            </a:r>
            <a:r>
              <a:rPr lang="en-US" altLang="ja-JP" sz="1400" dirty="0"/>
              <a:t>(</a:t>
            </a:r>
            <a:r>
              <a:rPr lang="ja-JP" altLang="en-US" sz="1400" dirty="0"/>
              <a:t>商用デバイスの例</a:t>
            </a:r>
            <a:r>
              <a:rPr lang="en-US" altLang="ja-JP" sz="1400" dirty="0"/>
              <a:t>:50mA)</a:t>
            </a:r>
            <a:endParaRPr kumimoji="1" lang="en-US" altLang="ja-JP" sz="1400" dirty="0"/>
          </a:p>
          <a:p>
            <a:r>
              <a:rPr kumimoji="1" lang="ja-JP" altLang="en-US" sz="1400" dirty="0"/>
              <a:t>②</a:t>
            </a:r>
            <a:r>
              <a:rPr kumimoji="1" lang="en-US" altLang="ja-JP" sz="1400" dirty="0"/>
              <a:t>IL</a:t>
            </a:r>
            <a:r>
              <a:rPr kumimoji="1" lang="ja-JP" altLang="en-US" sz="1400" dirty="0"/>
              <a:t>カーブが湾曲して発光強度が低下している</a:t>
            </a:r>
            <a:r>
              <a:rPr kumimoji="1" lang="en-US" altLang="ja-JP" sz="1400" dirty="0"/>
              <a:t>(</a:t>
            </a:r>
            <a:r>
              <a:rPr kumimoji="1" lang="ja-JP" altLang="en-US" sz="1400" dirty="0"/>
              <a:t>ドループ</a:t>
            </a:r>
            <a:r>
              <a:rPr kumimoji="1" lang="en-US" altLang="ja-JP" sz="1400" dirty="0"/>
              <a:t>)</a:t>
            </a:r>
          </a:p>
          <a:p>
            <a:r>
              <a:rPr lang="ja-JP" altLang="en-US" sz="1400" dirty="0"/>
              <a:t>　</a:t>
            </a:r>
            <a:r>
              <a:rPr kumimoji="1" lang="ja-JP" altLang="en-US" sz="1400" dirty="0"/>
              <a:t>→温度上昇</a:t>
            </a:r>
            <a:endParaRPr kumimoji="1" lang="en-US" altLang="ja-JP" sz="1400" dirty="0"/>
          </a:p>
          <a:p>
            <a:r>
              <a:rPr kumimoji="1" lang="ja-JP" altLang="en-US" sz="1400" dirty="0"/>
              <a:t>③閾値電流のリッジ幅による差異が見られない</a:t>
            </a:r>
            <a:endParaRPr lang="en-US" altLang="ja-JP" sz="1400" dirty="0"/>
          </a:p>
          <a:p>
            <a:r>
              <a:rPr kumimoji="1" lang="ja-JP" altLang="en-US" sz="1400" dirty="0"/>
              <a:t>　→電流の広がり</a:t>
            </a:r>
            <a:endParaRPr kumimoji="1" lang="en-US" altLang="ja-JP" sz="1400" dirty="0"/>
          </a:p>
        </p:txBody>
      </p:sp>
      <mc:AlternateContent xmlns:mc="http://schemas.openxmlformats.org/markup-compatibility/2006" xmlns:a14="http://schemas.microsoft.com/office/drawing/2010/main">
        <mc:Choice Requires="a14">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5"/>
                          <a:stretch>
                            <a:fillRect l="-800" t="-1515" r="-298400" b="-318182"/>
                          </a:stretch>
                        </a:blipFill>
                      </a:tcPr>
                    </a:tc>
                    <a:tc>
                      <a:txBody>
                        <a:bodyPr/>
                        <a:lstStyle/>
                        <a:p>
                          <a:endParaRPr lang="ja-JP"/>
                        </a:p>
                      </a:txBody>
                      <a:tcPr>
                        <a:blipFill>
                          <a:blip r:embed="rId5"/>
                          <a:stretch>
                            <a:fillRect l="-79245" t="-1515" r="-134591" b="-318182"/>
                          </a:stretch>
                        </a:blipFill>
                      </a:tcPr>
                    </a:tc>
                    <a:tc>
                      <a:txBody>
                        <a:bodyPr/>
                        <a:lstStyle/>
                        <a:p>
                          <a:endParaRPr lang="ja-JP"/>
                        </a:p>
                      </a:txBody>
                      <a:tcPr>
                        <a:blipFill>
                          <a:blip r:embed="rId5"/>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grpSp>
        <p:nvGrpSpPr>
          <p:cNvPr id="30" name="グループ化 29">
            <a:extLst>
              <a:ext uri="{FF2B5EF4-FFF2-40B4-BE49-F238E27FC236}">
                <a16:creationId xmlns:a16="http://schemas.microsoft.com/office/drawing/2014/main" id="{A963A8EC-5AE2-4EC6-B473-6C1EEBBC8829}"/>
              </a:ext>
            </a:extLst>
          </p:cNvPr>
          <p:cNvGrpSpPr/>
          <p:nvPr/>
        </p:nvGrpSpPr>
        <p:grpSpPr>
          <a:xfrm>
            <a:off x="186648" y="969977"/>
            <a:ext cx="3462357" cy="2764317"/>
            <a:chOff x="112816" y="1018141"/>
            <a:chExt cx="3462357" cy="2764317"/>
          </a:xfrm>
        </p:grpSpPr>
        <p:pic>
          <p:nvPicPr>
            <p:cNvPr id="18" name="図 17">
              <a:extLst>
                <a:ext uri="{FF2B5EF4-FFF2-40B4-BE49-F238E27FC236}">
                  <a16:creationId xmlns:a16="http://schemas.microsoft.com/office/drawing/2014/main" id="{C9F5BF5F-98ED-4AD5-9C5C-33C0C3DE7DB1}"/>
                </a:ext>
              </a:extLst>
            </p:cNvPr>
            <p:cNvPicPr>
              <a:picLocks noChangeAspect="1"/>
            </p:cNvPicPr>
            <p:nvPr/>
          </p:nvPicPr>
          <p:blipFill>
            <a:blip r:embed="rId6"/>
            <a:stretch>
              <a:fillRect/>
            </a:stretch>
          </p:blipFill>
          <p:spPr>
            <a:xfrm>
              <a:off x="112816" y="1018141"/>
              <a:ext cx="3462357" cy="2764317"/>
            </a:xfrm>
            <a:prstGeom prst="rect">
              <a:avLst/>
            </a:prstGeom>
          </p:spPr>
        </p:pic>
        <p:sp>
          <p:nvSpPr>
            <p:cNvPr id="29" name="正方形/長方形 28">
              <a:extLst>
                <a:ext uri="{FF2B5EF4-FFF2-40B4-BE49-F238E27FC236}">
                  <a16:creationId xmlns:a16="http://schemas.microsoft.com/office/drawing/2014/main" id="{D6E29668-DD63-426B-8994-217EDA3553B3}"/>
                </a:ext>
              </a:extLst>
            </p:cNvPr>
            <p:cNvSpPr/>
            <p:nvPr/>
          </p:nvSpPr>
          <p:spPr>
            <a:xfrm>
              <a:off x="147969" y="1773880"/>
              <a:ext cx="310000" cy="958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6CDB6EBC-4EE4-9146-92AD-DA39B423BB8E}"/>
              </a:ext>
            </a:extLst>
          </p:cNvPr>
          <p:cNvGrpSpPr/>
          <p:nvPr/>
        </p:nvGrpSpPr>
        <p:grpSpPr>
          <a:xfrm>
            <a:off x="231353" y="1195043"/>
            <a:ext cx="244282" cy="3098556"/>
            <a:chOff x="-347986" y="1549400"/>
            <a:chExt cx="244282" cy="3098556"/>
          </a:xfrm>
        </p:grpSpPr>
        <p:sp>
          <p:nvSpPr>
            <p:cNvPr id="8" name="正方形/長方形 7">
              <a:extLst>
                <a:ext uri="{FF2B5EF4-FFF2-40B4-BE49-F238E27FC236}">
                  <a16:creationId xmlns:a16="http://schemas.microsoft.com/office/drawing/2014/main" id="{983F46F6-02CB-9D47-882A-3012E18C44D7}"/>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37783518-3B04-2742-8C34-86262364B5C7}"/>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mc:AlternateContent xmlns:mc="http://schemas.openxmlformats.org/markup-compatibility/2006" xmlns:a14="http://schemas.microsoft.com/office/drawing/2010/main">
        <mc:Choice Requires="a14">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7"/>
                          <a:stretch>
                            <a:fillRect l="-800" t="-1515" r="-298400" b="-318182"/>
                          </a:stretch>
                        </a:blipFill>
                      </a:tcPr>
                    </a:tc>
                    <a:tc>
                      <a:txBody>
                        <a:bodyPr/>
                        <a:lstStyle/>
                        <a:p>
                          <a:endParaRPr lang="ja-JP"/>
                        </a:p>
                      </a:txBody>
                      <a:tcPr>
                        <a:blipFill>
                          <a:blip r:embed="rId7"/>
                          <a:stretch>
                            <a:fillRect l="-79245" t="-1515" r="-134591" b="-318182"/>
                          </a:stretch>
                        </a:blipFill>
                      </a:tcPr>
                    </a:tc>
                    <a:tc>
                      <a:txBody>
                        <a:bodyPr/>
                        <a:lstStyle/>
                        <a:p>
                          <a:endParaRPr lang="ja-JP"/>
                        </a:p>
                      </a:txBody>
                      <a:tcPr>
                        <a:blipFill>
                          <a:blip r:embed="rId7"/>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41857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rotWithShape="1">
          <a:blip r:embed="rId2">
            <a:extLst>
              <a:ext uri="{28A0092B-C50C-407E-A947-70E740481C1C}">
                <a14:useLocalDpi xmlns:a14="http://schemas.microsoft.com/office/drawing/2010/main" val="0"/>
              </a:ext>
            </a:extLst>
          </a:blip>
          <a:srcRect r="49390"/>
          <a:stretch/>
        </p:blipFill>
        <p:spPr>
          <a:xfrm>
            <a:off x="352493" y="1562280"/>
            <a:ext cx="4116874" cy="3275938"/>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 </a:t>
            </a:r>
            <a:r>
              <a:rPr kumimoji="1" lang="en-US" altLang="ja-JP" dirty="0" err="1"/>
              <a:t>μm</a:t>
            </a:r>
            <a:r>
              <a:rPr kumimoji="1" lang="en-US" altLang="ja-JP" dirty="0"/>
              <a:t>, 200 </a:t>
            </a:r>
            <a:r>
              <a:rPr kumimoji="1" lang="en-US" altLang="ja-JP" dirty="0" err="1"/>
              <a:t>μm</a:t>
            </a:r>
            <a:r>
              <a:rPr kumimoji="1" lang="ja-JP" altLang="en-US"/>
              <a:t>を追加</a:t>
            </a:r>
          </a:p>
        </p:txBody>
      </p:sp>
      <p:sp>
        <p:nvSpPr>
          <p:cNvPr id="17" name="テキスト ボックス 16">
            <a:extLst>
              <a:ext uri="{FF2B5EF4-FFF2-40B4-BE49-F238E27FC236}">
                <a16:creationId xmlns:a16="http://schemas.microsoft.com/office/drawing/2014/main" id="{82700803-79FB-4146-B5DA-AA5F719AFEE7}"/>
              </a:ext>
            </a:extLst>
          </p:cNvPr>
          <p:cNvSpPr txBox="1"/>
          <p:nvPr/>
        </p:nvSpPr>
        <p:spPr>
          <a:xfrm>
            <a:off x="963391" y="4971957"/>
            <a:ext cx="7828537" cy="369332"/>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最短約</a:t>
            </a:r>
            <a:r>
              <a:rPr lang="en-US" altLang="ja-JP" dirty="0"/>
              <a:t>40</a:t>
            </a:r>
            <a:r>
              <a:rPr lang="ja-JP" altLang="en-US" dirty="0"/>
              <a:t> </a:t>
            </a:r>
            <a:r>
              <a:rPr lang="en-US" altLang="ja-JP" dirty="0"/>
              <a:t>mA</a:t>
            </a:r>
            <a:endParaRPr kumimoji="1" lang="en-US" altLang="ja-JP"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dirty="0"/>
              <a:t>課題①</a:t>
            </a:r>
            <a:r>
              <a:rPr lang="en-US" altLang="ja-JP" dirty="0"/>
              <a:t> </a:t>
            </a:r>
            <a:r>
              <a:rPr lang="ja-JP" altLang="en-US" dirty="0"/>
              <a:t>閾値電流が高い。</a:t>
            </a:r>
            <a:endParaRPr lang="en-US" altLang="ja-JP" dirty="0"/>
          </a:p>
        </p:txBody>
      </p:sp>
      <mc:AlternateContent xmlns:mc="http://schemas.openxmlformats.org/markup-compatibility/2006" xmlns:a14="http://schemas.microsoft.com/office/drawing/2010/main">
        <mc:Choice Requires="a14">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217677">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3"/>
                          <a:stretch>
                            <a:fillRect l="-800" t="-1515" r="-298400" b="-471212"/>
                          </a:stretch>
                        </a:blipFill>
                      </a:tcPr>
                    </a:tc>
                    <a:tc>
                      <a:txBody>
                        <a:bodyPr/>
                        <a:lstStyle/>
                        <a:p>
                          <a:endParaRPr lang="ja-JP"/>
                        </a:p>
                      </a:txBody>
                      <a:tcPr>
                        <a:blipFill>
                          <a:blip r:embed="rId3"/>
                          <a:stretch>
                            <a:fillRect l="-79245" t="-1515" r="-134591" b="-471212"/>
                          </a:stretch>
                        </a:blipFill>
                      </a:tcPr>
                    </a:tc>
                    <a:tc>
                      <a:txBody>
                        <a:bodyPr/>
                        <a:lstStyle/>
                        <a:p>
                          <a:endParaRPr lang="ja-JP"/>
                        </a:p>
                      </a:txBody>
                      <a:tcPr>
                        <a:blipFill>
                          <a:blip r:embed="rId3"/>
                          <a:stretch>
                            <a:fillRect l="-134434" t="-1515" r="-943" b="-47121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304800">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56972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dirty="0"/>
              <a:t>課題②発光強度の低下</a:t>
            </a:r>
            <a:r>
              <a:rPr lang="en-US" altLang="ja-JP" sz="2400" dirty="0"/>
              <a:t>(</a:t>
            </a:r>
            <a:r>
              <a:rPr lang="ja-JP" altLang="en-US" sz="2400" dirty="0"/>
              <a:t>ドループ</a:t>
            </a:r>
            <a:r>
              <a:rPr lang="en-US" altLang="ja-JP" sz="2400" dirty="0"/>
              <a:t>)</a:t>
            </a:r>
            <a:endParaRPr kumimoji="1" lang="en-US" altLang="ja-JP" sz="2400" dirty="0"/>
          </a:p>
          <a:p>
            <a:pPr lvl="1">
              <a:buFont typeface="Wingdings" pitchFamily="2" charset="2"/>
              <a:buChar char="Ø"/>
            </a:pPr>
            <a:endParaRPr lang="en-US" altLang="ja-JP" sz="2000" dirty="0"/>
          </a:p>
          <a:p>
            <a:endParaRPr kumimoji="1" lang="ja-JP" altLang="en-US" sz="2400" dirty="0"/>
          </a:p>
        </p:txBody>
      </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rotWithShape="1">
          <a:blip r:embed="rId3">
            <a:extLst>
              <a:ext uri="{28A0092B-C50C-407E-A947-70E740481C1C}">
                <a14:useLocalDpi xmlns:a14="http://schemas.microsoft.com/office/drawing/2010/main" val="0"/>
              </a:ext>
            </a:extLst>
          </a:blip>
          <a:srcRect t="13932" r="69316" b="25671"/>
          <a:stretch/>
        </p:blipFill>
        <p:spPr>
          <a:xfrm>
            <a:off x="-30793" y="3296652"/>
            <a:ext cx="1884347" cy="3174001"/>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97575" y="1792718"/>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4">
            <a:extLst>
              <a:ext uri="{28A0092B-C50C-407E-A947-70E740481C1C}">
                <a14:useLocalDpi xmlns:a14="http://schemas.microsoft.com/office/drawing/2010/main" val="0"/>
              </a:ext>
            </a:extLst>
          </a:blip>
          <a:srcRect l="3724"/>
          <a:stretch/>
        </p:blipFill>
        <p:spPr>
          <a:xfrm>
            <a:off x="36272" y="1769165"/>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5"/>
          <a:stretch>
            <a:fillRect/>
          </a:stretch>
        </p:blipFill>
        <p:spPr>
          <a:xfrm rot="10800000">
            <a:off x="2694653" y="1988564"/>
            <a:ext cx="1282700" cy="1123950"/>
          </a:xfrm>
          <a:prstGeom prst="rect">
            <a:avLst/>
          </a:prstGeom>
        </p:spPr>
      </p:pic>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定常電流注入</a:t>
            </a:r>
            <a:r>
              <a:rPr lang="en-US" altLang="ja-JP" sz="2400" u="sng" dirty="0"/>
              <a:t> </a:t>
            </a:r>
            <a:r>
              <a:rPr lang="ja-JP" altLang="en-US" sz="2400" u="sng" dirty="0"/>
              <a:t>リッジ導波路型レーザー　</a:t>
            </a:r>
          </a:p>
        </p:txBody>
      </p:sp>
      <p:sp>
        <p:nvSpPr>
          <p:cNvPr id="3" name="正方形/長方形 2">
            <a:extLst>
              <a:ext uri="{FF2B5EF4-FFF2-40B4-BE49-F238E27FC236}">
                <a16:creationId xmlns:a16="http://schemas.microsoft.com/office/drawing/2014/main" id="{A5497B57-E110-46F9-8D3F-BB4F73E88B39}"/>
              </a:ext>
            </a:extLst>
          </p:cNvPr>
          <p:cNvSpPr/>
          <p:nvPr/>
        </p:nvSpPr>
        <p:spPr>
          <a:xfrm>
            <a:off x="4118776" y="1443045"/>
            <a:ext cx="954156" cy="125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218391" y="983564"/>
            <a:ext cx="8707218" cy="369332"/>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 </a:t>
            </a:r>
            <a:r>
              <a:rPr kumimoji="1" lang="ja-JP" altLang="en-US" dirty="0"/>
              <a:t> </a:t>
            </a:r>
            <a:r>
              <a:rPr kumimoji="1" lang="en-US" altLang="ja-JP" dirty="0"/>
              <a:t>L=300</a:t>
            </a:r>
            <a:r>
              <a:rPr lang="en-US" altLang="ja-JP" dirty="0"/>
              <a:t>, 400, 1000 </a:t>
            </a:r>
            <a:r>
              <a:rPr lang="en-US" altLang="ja-JP" dirty="0" err="1"/>
              <a:t>μm</a:t>
            </a:r>
            <a:r>
              <a:rPr lang="en-US" altLang="ja-JP" dirty="0"/>
              <a:t> </a:t>
            </a:r>
            <a:r>
              <a:rPr kumimoji="1" lang="ja-JP" altLang="en-US" dirty="0"/>
              <a:t>　</a:t>
            </a:r>
            <a:r>
              <a:rPr lang="ja-JP" altLang="en-US" dirty="0"/>
              <a:t>エピダウンによる温度上昇の抑制を期待</a:t>
            </a:r>
            <a:endParaRPr kumimoji="1" lang="ja-JP" altLang="en-US" dirty="0"/>
          </a:p>
        </p:txBody>
      </p:sp>
      <p:sp>
        <p:nvSpPr>
          <p:cNvPr id="39" name="テキスト ボックス 38">
            <a:extLst>
              <a:ext uri="{FF2B5EF4-FFF2-40B4-BE49-F238E27FC236}">
                <a16:creationId xmlns:a16="http://schemas.microsoft.com/office/drawing/2014/main" id="{0065F073-EF26-4549-81A0-CBEC0DD3B62D}"/>
              </a:ext>
            </a:extLst>
          </p:cNvPr>
          <p:cNvSpPr txBox="1"/>
          <p:nvPr/>
        </p:nvSpPr>
        <p:spPr>
          <a:xfrm>
            <a:off x="1177548" y="1369077"/>
            <a:ext cx="4316907" cy="369332"/>
          </a:xfrm>
          <a:prstGeom prst="rect">
            <a:avLst/>
          </a:prstGeom>
          <a:noFill/>
        </p:spPr>
        <p:txBody>
          <a:bodyPr wrap="square" rtlCol="0">
            <a:spAutoFit/>
          </a:bodyPr>
          <a:lstStyle/>
          <a:p>
            <a:r>
              <a:rPr kumimoji="1" lang="ja-JP" altLang="en-US"/>
              <a:t>上下ひっくり返してマウント</a:t>
            </a:r>
          </a:p>
        </p:txBody>
      </p:sp>
      <p:pic>
        <p:nvPicPr>
          <p:cNvPr id="5" name="図 4">
            <a:extLst>
              <a:ext uri="{FF2B5EF4-FFF2-40B4-BE49-F238E27FC236}">
                <a16:creationId xmlns:a16="http://schemas.microsoft.com/office/drawing/2014/main" id="{7A4D70F4-72B7-4564-9F08-00B17D221702}"/>
              </a:ext>
            </a:extLst>
          </p:cNvPr>
          <p:cNvPicPr>
            <a:picLocks noChangeAspect="1"/>
          </p:cNvPicPr>
          <p:nvPr/>
        </p:nvPicPr>
        <p:blipFill>
          <a:blip r:embed="rId6"/>
          <a:stretch>
            <a:fillRect/>
          </a:stretch>
        </p:blipFill>
        <p:spPr>
          <a:xfrm>
            <a:off x="4604120" y="1380564"/>
            <a:ext cx="4597253" cy="4326102"/>
          </a:xfrm>
          <a:prstGeom prst="rect">
            <a:avLst/>
          </a:prstGeom>
        </p:spPr>
      </p:pic>
      <p:pic>
        <p:nvPicPr>
          <p:cNvPr id="2" name="図 1">
            <a:extLst>
              <a:ext uri="{FF2B5EF4-FFF2-40B4-BE49-F238E27FC236}">
                <a16:creationId xmlns:a16="http://schemas.microsoft.com/office/drawing/2014/main" id="{7BFD038C-87BA-42E3-BF32-886E5B7C1FDF}"/>
              </a:ext>
            </a:extLst>
          </p:cNvPr>
          <p:cNvPicPr>
            <a:picLocks noChangeAspect="1"/>
          </p:cNvPicPr>
          <p:nvPr/>
        </p:nvPicPr>
        <p:blipFill>
          <a:blip r:embed="rId7"/>
          <a:stretch>
            <a:fillRect/>
          </a:stretch>
        </p:blipFill>
        <p:spPr>
          <a:xfrm>
            <a:off x="4882746" y="1475618"/>
            <a:ext cx="4117321" cy="4029485"/>
          </a:xfrm>
          <a:prstGeom prst="rect">
            <a:avLst/>
          </a:prstGeom>
        </p:spPr>
      </p:pic>
      <p:sp>
        <p:nvSpPr>
          <p:cNvPr id="6" name="テキスト ボックス 5">
            <a:extLst>
              <a:ext uri="{FF2B5EF4-FFF2-40B4-BE49-F238E27FC236}">
                <a16:creationId xmlns:a16="http://schemas.microsoft.com/office/drawing/2014/main" id="{BE5FD3DD-1B2B-48B4-8FD0-A56BDBB11888}"/>
              </a:ext>
            </a:extLst>
          </p:cNvPr>
          <p:cNvSpPr txBox="1"/>
          <p:nvPr/>
        </p:nvSpPr>
        <p:spPr>
          <a:xfrm>
            <a:off x="5980871" y="2730505"/>
            <a:ext cx="1142999" cy="430887"/>
          </a:xfrm>
          <a:prstGeom prst="rect">
            <a:avLst/>
          </a:prstGeom>
          <a:noFill/>
        </p:spPr>
        <p:txBody>
          <a:bodyPr wrap="square" rtlCol="0">
            <a:spAutoFit/>
          </a:bodyPr>
          <a:lstStyle/>
          <a:p>
            <a:r>
              <a:rPr kumimoji="1" lang="en-US" altLang="ja-JP" sz="1050" dirty="0"/>
              <a:t>L=500 </a:t>
            </a:r>
            <a:r>
              <a:rPr kumimoji="1" lang="en-US" altLang="ja-JP" sz="1050" dirty="0" err="1"/>
              <a:t>μm</a:t>
            </a:r>
            <a:endParaRPr kumimoji="1" lang="en-US" altLang="ja-JP" sz="1050" dirty="0"/>
          </a:p>
          <a:p>
            <a:r>
              <a:rPr lang="en-US" altLang="ja-JP" sz="1050" dirty="0"/>
              <a:t>(</a:t>
            </a:r>
            <a:r>
              <a:rPr lang="ja-JP" altLang="en-US" sz="1050" dirty="0"/>
              <a:t>数字は回数</a:t>
            </a:r>
            <a:r>
              <a:rPr lang="en-US" altLang="ja-JP" sz="1050" dirty="0"/>
              <a:t>)</a:t>
            </a:r>
            <a:endParaRPr kumimoji="1" lang="ja-JP" altLang="en-US" sz="1050" dirty="0"/>
          </a:p>
        </p:txBody>
      </p:sp>
      <p:sp>
        <p:nvSpPr>
          <p:cNvPr id="8" name="テキスト ボックス 7">
            <a:extLst>
              <a:ext uri="{FF2B5EF4-FFF2-40B4-BE49-F238E27FC236}">
                <a16:creationId xmlns:a16="http://schemas.microsoft.com/office/drawing/2014/main" id="{1F71EBE7-E63A-4598-9295-FB5A5F66E116}"/>
              </a:ext>
            </a:extLst>
          </p:cNvPr>
          <p:cNvSpPr txBox="1"/>
          <p:nvPr/>
        </p:nvSpPr>
        <p:spPr>
          <a:xfrm>
            <a:off x="1908295" y="3782152"/>
            <a:ext cx="3632604" cy="646331"/>
          </a:xfrm>
          <a:prstGeom prst="rect">
            <a:avLst/>
          </a:prstGeom>
          <a:noFill/>
        </p:spPr>
        <p:txBody>
          <a:bodyPr wrap="square" rtlCol="0">
            <a:spAutoFit/>
          </a:bodyPr>
          <a:lstStyle/>
          <a:p>
            <a:r>
              <a:rPr kumimoji="1" lang="ja-JP" altLang="en-US" sz="1200" dirty="0"/>
              <a:t>エピダウンしていない試料</a:t>
            </a:r>
            <a:r>
              <a:rPr kumimoji="1" lang="en-US" altLang="ja-JP" sz="1200" dirty="0"/>
              <a:t>(L=500 </a:t>
            </a:r>
            <a:r>
              <a:rPr kumimoji="1" lang="en-US" altLang="ja-JP" sz="1200" dirty="0" err="1"/>
              <a:t>μm</a:t>
            </a:r>
            <a:r>
              <a:rPr kumimoji="1" lang="en-US" altLang="ja-JP" sz="1200" dirty="0"/>
              <a:t>)</a:t>
            </a:r>
            <a:r>
              <a:rPr kumimoji="1" lang="ja-JP" altLang="en-US" sz="1200" dirty="0"/>
              <a:t>の結果</a:t>
            </a:r>
            <a:endParaRPr kumimoji="1" lang="en-US" altLang="ja-JP" sz="1200" dirty="0"/>
          </a:p>
          <a:p>
            <a:r>
              <a:rPr lang="ja-JP" altLang="en-US" sz="1200" dirty="0"/>
              <a:t>・・・ドループが観測された後、測定を繰り返すとさらに発光量が落ちる</a:t>
            </a:r>
            <a:endParaRPr kumimoji="1" lang="ja-JP" altLang="en-US" sz="1200" dirty="0"/>
          </a:p>
        </p:txBody>
      </p:sp>
      <p:cxnSp>
        <p:nvCxnSpPr>
          <p:cNvPr id="14" name="直線矢印コネクタ 13">
            <a:extLst>
              <a:ext uri="{FF2B5EF4-FFF2-40B4-BE49-F238E27FC236}">
                <a16:creationId xmlns:a16="http://schemas.microsoft.com/office/drawing/2014/main" id="{474F4E5C-1574-4B2F-947E-A48B3F1E8132}"/>
              </a:ext>
            </a:extLst>
          </p:cNvPr>
          <p:cNvCxnSpPr>
            <a:cxnSpLocks/>
          </p:cNvCxnSpPr>
          <p:nvPr/>
        </p:nvCxnSpPr>
        <p:spPr>
          <a:xfrm>
            <a:off x="5173133" y="40132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AD3105F-7FE3-4060-8F5A-5ADDAEF84CC4}"/>
              </a:ext>
            </a:extLst>
          </p:cNvPr>
          <p:cNvSpPr txBox="1"/>
          <p:nvPr/>
        </p:nvSpPr>
        <p:spPr>
          <a:xfrm>
            <a:off x="5816600" y="1654218"/>
            <a:ext cx="2209383" cy="276999"/>
          </a:xfrm>
          <a:prstGeom prst="rect">
            <a:avLst/>
          </a:prstGeom>
          <a:noFill/>
        </p:spPr>
        <p:txBody>
          <a:bodyPr wrap="square" rtlCol="0">
            <a:spAutoFit/>
          </a:bodyPr>
          <a:lstStyle/>
          <a:p>
            <a:r>
              <a:rPr lang="ja-JP" altLang="en-US" sz="1200" dirty="0"/>
              <a:t>エピダウンした試料</a:t>
            </a:r>
            <a:endParaRPr kumimoji="1" lang="ja-JP" altLang="en-US" sz="1200" dirty="0"/>
          </a:p>
        </p:txBody>
      </p:sp>
      <p:sp>
        <p:nvSpPr>
          <p:cNvPr id="23" name="テキスト ボックス 22">
            <a:extLst>
              <a:ext uri="{FF2B5EF4-FFF2-40B4-BE49-F238E27FC236}">
                <a16:creationId xmlns:a16="http://schemas.microsoft.com/office/drawing/2014/main" id="{68CDB3B8-E7E9-4D55-B639-C1E9FEB75F62}"/>
              </a:ext>
            </a:extLst>
          </p:cNvPr>
          <p:cNvSpPr txBox="1"/>
          <p:nvPr/>
        </p:nvSpPr>
        <p:spPr>
          <a:xfrm>
            <a:off x="5494455" y="2520543"/>
            <a:ext cx="2209383" cy="276999"/>
          </a:xfrm>
          <a:prstGeom prst="rect">
            <a:avLst/>
          </a:prstGeom>
          <a:noFill/>
        </p:spPr>
        <p:txBody>
          <a:bodyPr wrap="square" rtlCol="0">
            <a:spAutoFit/>
          </a:bodyPr>
          <a:lstStyle/>
          <a:p>
            <a:r>
              <a:rPr lang="ja-JP" altLang="en-US" sz="1200" dirty="0"/>
              <a:t>エピダウンしていない試料</a:t>
            </a:r>
            <a:endParaRPr kumimoji="1" lang="ja-JP" altLang="en-US" sz="1200" dirty="0"/>
          </a:p>
        </p:txBody>
      </p:sp>
    </p:spTree>
    <p:extLst>
      <p:ext uri="{BB962C8B-B14F-4D97-AF65-F5344CB8AC3E}">
        <p14:creationId xmlns:p14="http://schemas.microsoft.com/office/powerpoint/2010/main" val="295659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rotWithShape="1">
          <a:blip r:embed="rId3">
            <a:extLst>
              <a:ext uri="{28A0092B-C50C-407E-A947-70E740481C1C}">
                <a14:useLocalDpi xmlns:a14="http://schemas.microsoft.com/office/drawing/2010/main" val="0"/>
              </a:ext>
            </a:extLst>
          </a:blip>
          <a:srcRect r="52257"/>
          <a:stretch/>
        </p:blipFill>
        <p:spPr>
          <a:xfrm>
            <a:off x="0" y="1214037"/>
            <a:ext cx="2737680" cy="2637730"/>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2454" y="947920"/>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961842" y="964286"/>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2625912" y="1410439"/>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18245" y="4111896"/>
            <a:ext cx="5686425" cy="646331"/>
          </a:xfrm>
          <a:prstGeom prst="rect">
            <a:avLst/>
          </a:prstGeom>
          <a:noFill/>
        </p:spPr>
        <p:txBody>
          <a:bodyPr wrap="square" rtlCol="0">
            <a:spAutoFit/>
          </a:bodyPr>
          <a:lstStyle/>
          <a:p>
            <a:r>
              <a:rPr kumimoji="1" lang="ja-JP" altLang="en-US" dirty="0"/>
              <a:t>閾値電流が下がった</a:t>
            </a:r>
            <a:r>
              <a:rPr kumimoji="1" lang="en-US" altLang="ja-JP" dirty="0"/>
              <a:t>(FIB</a:t>
            </a:r>
            <a:r>
              <a:rPr kumimoji="1" lang="ja-JP" altLang="en-US" dirty="0"/>
              <a:t>前は</a:t>
            </a:r>
            <a:r>
              <a:rPr lang="ja-JP" altLang="en-US" dirty="0"/>
              <a:t>最小でも</a:t>
            </a:r>
            <a:r>
              <a:rPr lang="en-US" altLang="ja-JP" dirty="0"/>
              <a:t>80mA)</a:t>
            </a:r>
            <a:endParaRPr kumimoji="1" lang="en-US" altLang="ja-JP" dirty="0"/>
          </a:p>
          <a:p>
            <a:r>
              <a:rPr lang="ja-JP" altLang="en-US" dirty="0"/>
              <a:t>→電流が横方向に広がっていると推察</a:t>
            </a:r>
            <a:endParaRPr kumimoji="1" lang="ja-JP" altLang="en-US" dirty="0"/>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grpSp>
        <p:nvGrpSpPr>
          <p:cNvPr id="15" name="グループ化 14">
            <a:extLst>
              <a:ext uri="{FF2B5EF4-FFF2-40B4-BE49-F238E27FC236}">
                <a16:creationId xmlns:a16="http://schemas.microsoft.com/office/drawing/2014/main" id="{BEFD8BD1-6871-4E4F-901F-5780ED3A5B36}"/>
              </a:ext>
            </a:extLst>
          </p:cNvPr>
          <p:cNvGrpSpPr/>
          <p:nvPr/>
        </p:nvGrpSpPr>
        <p:grpSpPr>
          <a:xfrm>
            <a:off x="5426583" y="3029382"/>
            <a:ext cx="3671886" cy="3388729"/>
            <a:chOff x="171452" y="1487042"/>
            <a:chExt cx="3671886" cy="3388729"/>
          </a:xfrm>
        </p:grpSpPr>
        <p:pic>
          <p:nvPicPr>
            <p:cNvPr id="16" name="図 15">
              <a:extLst>
                <a:ext uri="{FF2B5EF4-FFF2-40B4-BE49-F238E27FC236}">
                  <a16:creationId xmlns:a16="http://schemas.microsoft.com/office/drawing/2014/main" id="{E0244054-CD61-3B4E-87D7-C7E7943D03D0}"/>
                </a:ext>
              </a:extLst>
            </p:cNvPr>
            <p:cNvPicPr>
              <a:picLocks noChangeAspect="1"/>
            </p:cNvPicPr>
            <p:nvPr/>
          </p:nvPicPr>
          <p:blipFill rotWithShape="1">
            <a:blip r:embed="rId5">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18" name="正方形/長方形 17">
              <a:extLst>
                <a:ext uri="{FF2B5EF4-FFF2-40B4-BE49-F238E27FC236}">
                  <a16:creationId xmlns:a16="http://schemas.microsoft.com/office/drawing/2014/main" id="{C720B9DD-7939-B748-B88D-7D70E3BB257C}"/>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矢印コネクタ 19">
            <a:extLst>
              <a:ext uri="{FF2B5EF4-FFF2-40B4-BE49-F238E27FC236}">
                <a16:creationId xmlns:a16="http://schemas.microsoft.com/office/drawing/2014/main" id="{D2CDFCEB-2CBA-F645-AFE0-FCAC83124AED}"/>
              </a:ext>
            </a:extLst>
          </p:cNvPr>
          <p:cNvCxnSpPr>
            <a:cxnSpLocks/>
          </p:cNvCxnSpPr>
          <p:nvPr/>
        </p:nvCxnSpPr>
        <p:spPr>
          <a:xfrm flipV="1">
            <a:off x="5426583" y="4610100"/>
            <a:ext cx="578087" cy="111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3FBC45-34E2-2D42-8C21-D05F05B2F022}"/>
              </a:ext>
            </a:extLst>
          </p:cNvPr>
          <p:cNvSpPr txBox="1"/>
          <p:nvPr/>
        </p:nvSpPr>
        <p:spPr>
          <a:xfrm>
            <a:off x="0" y="5309915"/>
            <a:ext cx="5880100" cy="646331"/>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22" name="テキスト ボックス 21">
            <a:extLst>
              <a:ext uri="{FF2B5EF4-FFF2-40B4-BE49-F238E27FC236}">
                <a16:creationId xmlns:a16="http://schemas.microsoft.com/office/drawing/2014/main" id="{56216FE6-0053-5745-9FBD-00060EA3456A}"/>
              </a:ext>
            </a:extLst>
          </p:cNvPr>
          <p:cNvSpPr txBox="1"/>
          <p:nvPr/>
        </p:nvSpPr>
        <p:spPr>
          <a:xfrm>
            <a:off x="-2454" y="4921367"/>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4086168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244914" y="1788370"/>
            <a:ext cx="9152997" cy="4129829"/>
          </a:xfrm>
        </p:spPr>
        <p:txBody>
          <a:bodyPr>
            <a:normAutofit fontScale="92500" lnSpcReduction="10000"/>
          </a:bodyPr>
          <a:lstStyle/>
          <a:p>
            <a:pPr marL="0" indent="0">
              <a:buNone/>
            </a:pPr>
            <a:r>
              <a:rPr kumimoji="1" lang="ja-JP" altLang="en-US" dirty="0"/>
              <a:t>リッジ導波路型レーザーの</a:t>
            </a:r>
            <a:r>
              <a:rPr kumimoji="1" lang="en-US" altLang="ja-JP" dirty="0"/>
              <a:t>IL</a:t>
            </a:r>
            <a:r>
              <a:rPr kumimoji="1" lang="ja-JP" altLang="en-US" dirty="0"/>
              <a:t>測定で判明した課題</a:t>
            </a:r>
            <a:endParaRPr kumimoji="1" lang="en-US" altLang="ja-JP" dirty="0"/>
          </a:p>
          <a:p>
            <a:pPr marL="514350" indent="-514350">
              <a:buFont typeface="+mj-ea"/>
              <a:buAutoNum type="circleNumDbPlain"/>
            </a:pPr>
            <a:r>
              <a:rPr lang="ja-JP" altLang="en-US" dirty="0"/>
              <a:t>閾値電流が高い。</a:t>
            </a:r>
            <a:endParaRPr lang="en-US" altLang="ja-JP" dirty="0"/>
          </a:p>
          <a:p>
            <a:pPr lvl="1">
              <a:buFont typeface="Wingdings" pitchFamily="2" charset="2"/>
              <a:buChar char="Ø"/>
            </a:pPr>
            <a:r>
              <a:rPr lang="ja-JP" altLang="en-US" dirty="0"/>
              <a:t>短共振器化による閾値電流の低減。</a:t>
            </a:r>
            <a:endParaRPr lang="en-US" altLang="ja-JP" dirty="0"/>
          </a:p>
          <a:p>
            <a:pPr marL="0" indent="0">
              <a:buNone/>
            </a:pPr>
            <a:endParaRPr lang="en-US" altLang="ja-JP" dirty="0"/>
          </a:p>
          <a:p>
            <a:pPr marL="0" indent="0">
              <a:buNone/>
            </a:pPr>
            <a:r>
              <a:rPr lang="ja-JP" altLang="en-US" dirty="0"/>
              <a:t>② 大電流を流すと発光強度が落ちる。</a:t>
            </a:r>
            <a:r>
              <a:rPr lang="en-US" altLang="ja-JP" dirty="0"/>
              <a:t>(</a:t>
            </a:r>
            <a:r>
              <a:rPr lang="ja-JP" altLang="en-US" dirty="0"/>
              <a:t>ドループ</a:t>
            </a:r>
            <a:r>
              <a:rPr lang="en-US" altLang="ja-JP" dirty="0"/>
              <a:t>)</a:t>
            </a:r>
          </a:p>
          <a:p>
            <a:pPr lvl="1">
              <a:buFont typeface="Wingdings" pitchFamily="2" charset="2"/>
              <a:buChar char="Ø"/>
            </a:pPr>
            <a:r>
              <a:rPr kumimoji="1" lang="ja-JP" altLang="en-US" dirty="0"/>
              <a:t>エピダウンによる温度上昇の抑制。光出力の向上。</a:t>
            </a:r>
            <a:endParaRPr kumimoji="1" lang="en-US" altLang="ja-JP" dirty="0"/>
          </a:p>
          <a:p>
            <a:pPr marL="457200" lvl="1" indent="0">
              <a:buNone/>
            </a:pPr>
            <a:endParaRPr lang="en-US" altLang="ja-JP" dirty="0"/>
          </a:p>
          <a:p>
            <a:pPr marL="0" indent="0">
              <a:buNone/>
            </a:pPr>
            <a:r>
              <a:rPr lang="ja-JP" altLang="en-US" dirty="0"/>
              <a:t>③ リッジ幅依存性がない。</a:t>
            </a:r>
            <a:endParaRPr lang="en-US" altLang="ja-JP" dirty="0"/>
          </a:p>
          <a:p>
            <a:pPr lvl="1">
              <a:buFont typeface="Wingdings" pitchFamily="2" charset="2"/>
              <a:buChar char="Ø"/>
            </a:pPr>
            <a:r>
              <a:rPr lang="en-US" altLang="ja-JP" dirty="0"/>
              <a:t>FIB</a:t>
            </a:r>
            <a:r>
              <a:rPr lang="ja-JP" altLang="en-US" dirty="0"/>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dirty="0"/>
              <a:t>層が原因と考えられる。薄くすることで解消しうる。</a:t>
            </a:r>
            <a:endParaRPr lang="en-US" altLang="ja-JP" dirty="0"/>
          </a:p>
          <a:p>
            <a:pPr lvl="1">
              <a:buFont typeface="Wingdings" pitchFamily="2" charset="2"/>
              <a:buChar char="Ø"/>
            </a:pPr>
            <a:endParaRPr lang="en-US" altLang="ja-JP" dirty="0"/>
          </a:p>
          <a:p>
            <a:endParaRPr kumimoji="1" lang="ja-JP" altLang="en-US" dirty="0"/>
          </a:p>
        </p:txBody>
      </p:sp>
      <p:sp>
        <p:nvSpPr>
          <p:cNvPr id="8" name="タイトル 1">
            <a:extLst>
              <a:ext uri="{FF2B5EF4-FFF2-40B4-BE49-F238E27FC236}">
                <a16:creationId xmlns:a16="http://schemas.microsoft.com/office/drawing/2014/main" id="{B7A45D42-B95A-41F1-8C6E-D765F55FF1D9}"/>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Tree>
    <p:extLst>
      <p:ext uri="{BB962C8B-B14F-4D97-AF65-F5344CB8AC3E}">
        <p14:creationId xmlns:p14="http://schemas.microsoft.com/office/powerpoint/2010/main" val="64011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solidFill>
                  <a:srgbClr val="FF0000"/>
                </a:solidFill>
              </a:rPr>
              <a:t>短パルス注入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926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dirty="0"/>
              <a:t>駆動条件</a:t>
            </a:r>
            <a:r>
              <a:rPr kumimoji="1" lang="en-US" altLang="ja-JP" dirty="0"/>
              <a:t> : 1</a:t>
            </a:r>
            <a:r>
              <a:rPr lang="ja-JP" altLang="en-US" dirty="0"/>
              <a:t> </a:t>
            </a:r>
            <a:r>
              <a:rPr kumimoji="1" lang="en-US" altLang="ja-JP" dirty="0"/>
              <a:t>ns</a:t>
            </a:r>
            <a:r>
              <a:rPr kumimoji="1" lang="ja-JP" altLang="en-US" dirty="0"/>
              <a:t>パルス</a:t>
            </a:r>
            <a:r>
              <a:rPr kumimoji="1" lang="en-US" altLang="ja-JP" dirty="0"/>
              <a:t>, 1 </a:t>
            </a:r>
            <a:r>
              <a:rPr kumimoji="1" lang="en-US" altLang="ja-JP" dirty="0" err="1"/>
              <a:t>μs</a:t>
            </a:r>
            <a:r>
              <a:rPr kumimoji="1" lang="ja-JP" altLang="en-US" dirty="0"/>
              <a:t>周期</a:t>
            </a:r>
            <a:r>
              <a:rPr kumimoji="1" lang="en-US" altLang="ja-JP" dirty="0"/>
              <a:t> Duty</a:t>
            </a:r>
            <a:r>
              <a:rPr kumimoji="1" lang="ja-JP" altLang="en-US" dirty="0"/>
              <a:t>比</a:t>
            </a:r>
            <a:r>
              <a:rPr kumimoji="1" lang="en-US" altLang="ja-JP" dirty="0"/>
              <a:t>1:1000</a:t>
            </a:r>
            <a:endParaRPr kumimoji="1" lang="ja-JP" altLang="en-US" dirty="0"/>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181317" y="1472684"/>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pic>
        <p:nvPicPr>
          <p:cNvPr id="2" name="図 1">
            <a:extLst>
              <a:ext uri="{FF2B5EF4-FFF2-40B4-BE49-F238E27FC236}">
                <a16:creationId xmlns:a16="http://schemas.microsoft.com/office/drawing/2014/main" id="{1BBB8B68-2B12-4054-80D1-F2B0FB2C48EC}"/>
              </a:ext>
            </a:extLst>
          </p:cNvPr>
          <p:cNvPicPr>
            <a:picLocks noChangeAspect="1"/>
          </p:cNvPicPr>
          <p:nvPr/>
        </p:nvPicPr>
        <p:blipFill>
          <a:blip r:embed="rId2"/>
          <a:stretch>
            <a:fillRect/>
          </a:stretch>
        </p:blipFill>
        <p:spPr>
          <a:xfrm>
            <a:off x="85976" y="1748973"/>
            <a:ext cx="4775653" cy="3551187"/>
          </a:xfrm>
          <a:prstGeom prst="rect">
            <a:avLst/>
          </a:prstGeom>
        </p:spPr>
      </p:pic>
      <p:pic>
        <p:nvPicPr>
          <p:cNvPr id="3" name="図 2">
            <a:extLst>
              <a:ext uri="{FF2B5EF4-FFF2-40B4-BE49-F238E27FC236}">
                <a16:creationId xmlns:a16="http://schemas.microsoft.com/office/drawing/2014/main" id="{86C05EAA-AC8B-450A-BC0E-674513BBD811}"/>
              </a:ext>
            </a:extLst>
          </p:cNvPr>
          <p:cNvPicPr>
            <a:picLocks noChangeAspect="1"/>
          </p:cNvPicPr>
          <p:nvPr/>
        </p:nvPicPr>
        <p:blipFill>
          <a:blip r:embed="rId3"/>
          <a:stretch>
            <a:fillRect/>
          </a:stretch>
        </p:blipFill>
        <p:spPr>
          <a:xfrm>
            <a:off x="4504985" y="1748973"/>
            <a:ext cx="4851893" cy="3551187"/>
          </a:xfrm>
          <a:prstGeom prst="rect">
            <a:avLst/>
          </a:prstGeom>
        </p:spPr>
      </p:pic>
    </p:spTree>
    <p:extLst>
      <p:ext uri="{BB962C8B-B14F-4D97-AF65-F5344CB8AC3E}">
        <p14:creationId xmlns:p14="http://schemas.microsoft.com/office/powerpoint/2010/main" val="129178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910F4F68-7812-4E61-9D78-67DFC7537CE5}"/>
              </a:ext>
            </a:extLst>
          </p:cNvPr>
          <p:cNvPicPr>
            <a:picLocks noChangeAspect="1"/>
          </p:cNvPicPr>
          <p:nvPr/>
        </p:nvPicPr>
        <p:blipFill>
          <a:blip r:embed="rId2"/>
          <a:stretch>
            <a:fillRect/>
          </a:stretch>
        </p:blipFill>
        <p:spPr>
          <a:xfrm rot="5400000">
            <a:off x="5483900" y="2578564"/>
            <a:ext cx="3021588" cy="1779840"/>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6" y="731846"/>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1" y="2870322"/>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8" y="4809138"/>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6615" y="5526321"/>
            <a:ext cx="3994526" cy="830997"/>
          </a:xfrm>
          <a:prstGeom prst="rect">
            <a:avLst/>
          </a:prstGeom>
          <a:noFill/>
        </p:spPr>
        <p:txBody>
          <a:bodyPr wrap="square" rtlCol="0">
            <a:spAutoFit/>
          </a:bodyPr>
          <a:lstStyle/>
          <a:p>
            <a:r>
              <a:rPr kumimoji="1" lang="ja-JP" altLang="en-US" sz="1600" dirty="0"/>
              <a:t>励起強度を大きくしても立ち上がりが</a:t>
            </a:r>
            <a:endParaRPr kumimoji="1" lang="en-US" altLang="ja-JP" sz="1600" dirty="0"/>
          </a:p>
          <a:p>
            <a:r>
              <a:rPr kumimoji="1" lang="ja-JP" altLang="en-US" sz="1600" dirty="0"/>
              <a:t>早くならない。ピーク強度も増加し</a:t>
            </a:r>
            <a:r>
              <a:rPr lang="ja-JP" altLang="en-US" sz="1600" dirty="0"/>
              <a:t>ない。</a:t>
            </a:r>
            <a:endParaRPr lang="en-US" altLang="ja-JP" sz="1600" dirty="0"/>
          </a:p>
          <a:p>
            <a:r>
              <a:rPr kumimoji="1" lang="ja-JP" altLang="en-US" sz="1600" dirty="0"/>
              <a:t>→電気パルスが正しく印加されていない</a:t>
            </a:r>
            <a:r>
              <a:rPr lang="ja-JP" altLang="en-US" sz="1600" dirty="0"/>
              <a:t>。</a:t>
            </a:r>
            <a:endParaRPr kumimoji="1" lang="en-US" altLang="ja-JP" sz="1600" dirty="0"/>
          </a:p>
        </p:txBody>
      </p:sp>
      <p:sp>
        <p:nvSpPr>
          <p:cNvPr id="21" name="テキスト ボックス 20">
            <a:extLst>
              <a:ext uri="{FF2B5EF4-FFF2-40B4-BE49-F238E27FC236}">
                <a16:creationId xmlns:a16="http://schemas.microsoft.com/office/drawing/2014/main" id="{60CC833C-B259-7241-B65E-51E9B1B0267B}"/>
              </a:ext>
            </a:extLst>
          </p:cNvPr>
          <p:cNvSpPr txBox="1"/>
          <p:nvPr/>
        </p:nvSpPr>
        <p:spPr>
          <a:xfrm>
            <a:off x="6120827" y="5074715"/>
            <a:ext cx="3124962" cy="461665"/>
          </a:xfrm>
          <a:prstGeom prst="rect">
            <a:avLst/>
          </a:prstGeom>
          <a:noFill/>
        </p:spPr>
        <p:txBody>
          <a:bodyPr wrap="square" rtlCol="0">
            <a:spAutoFit/>
          </a:bodyPr>
          <a:lstStyle/>
          <a:p>
            <a:r>
              <a:rPr kumimoji="1" lang="en-US" altLang="ja-JP" sz="1200" dirty="0"/>
              <a:t>3</a:t>
            </a:r>
            <a:r>
              <a:rPr kumimoji="1" lang="ja-JP" altLang="en-US" sz="1200" dirty="0"/>
              <a:t>周期試料の短パルス電流注入のマウント</a:t>
            </a:r>
            <a:r>
              <a:rPr kumimoji="1" lang="en-US" altLang="ja-JP" sz="1200" dirty="0"/>
              <a:t> (L=300 </a:t>
            </a:r>
            <a:r>
              <a:rPr kumimoji="1" lang="en-US" altLang="ja-JP" sz="1200" dirty="0" err="1"/>
              <a:t>μm</a:t>
            </a:r>
            <a:r>
              <a:rPr kumimoji="1" lang="en-US" altLang="ja-JP" sz="1200" dirty="0"/>
              <a:t>)</a:t>
            </a:r>
            <a:endParaRPr kumimoji="1" lang="ja-JP" altLang="en-US" sz="1200" dirty="0"/>
          </a:p>
        </p:txBody>
      </p:sp>
      <p:sp>
        <p:nvSpPr>
          <p:cNvPr id="2" name="テキスト ボックス 1">
            <a:extLst>
              <a:ext uri="{FF2B5EF4-FFF2-40B4-BE49-F238E27FC236}">
                <a16:creationId xmlns:a16="http://schemas.microsoft.com/office/drawing/2014/main" id="{BEE34059-CFF5-4779-B389-5D2889EDFA57}"/>
              </a:ext>
            </a:extLst>
          </p:cNvPr>
          <p:cNvSpPr txBox="1"/>
          <p:nvPr/>
        </p:nvSpPr>
        <p:spPr>
          <a:xfrm>
            <a:off x="7388119" y="4491989"/>
            <a:ext cx="2497666" cy="307777"/>
          </a:xfrm>
          <a:prstGeom prst="rect">
            <a:avLst/>
          </a:prstGeom>
          <a:noFill/>
        </p:spPr>
        <p:txBody>
          <a:bodyPr wrap="square" rtlCol="0">
            <a:spAutoFit/>
          </a:bodyPr>
          <a:lstStyle/>
          <a:p>
            <a:r>
              <a:rPr lang="ja-JP" altLang="en-US" sz="1400" dirty="0"/>
              <a:t>同軸ケーブルの芯線</a:t>
            </a:r>
            <a:endParaRPr kumimoji="1" lang="ja-JP" altLang="en-US" sz="1400" dirty="0"/>
          </a:p>
        </p:txBody>
      </p:sp>
      <p:cxnSp>
        <p:nvCxnSpPr>
          <p:cNvPr id="7" name="直線矢印コネクタ 6">
            <a:extLst>
              <a:ext uri="{FF2B5EF4-FFF2-40B4-BE49-F238E27FC236}">
                <a16:creationId xmlns:a16="http://schemas.microsoft.com/office/drawing/2014/main" id="{9F75D10C-8EC0-4A95-9269-EA8D9A65BAA1}"/>
              </a:ext>
            </a:extLst>
          </p:cNvPr>
          <p:cNvCxnSpPr>
            <a:cxnSpLocks/>
          </p:cNvCxnSpPr>
          <p:nvPr/>
        </p:nvCxnSpPr>
        <p:spPr>
          <a:xfrm flipH="1" flipV="1">
            <a:off x="7860109" y="4304663"/>
            <a:ext cx="124851" cy="224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740BAF63-23AD-4A7E-8FAB-991689C64C3F}"/>
              </a:ext>
            </a:extLst>
          </p:cNvPr>
          <p:cNvPicPr>
            <a:picLocks noChangeAspect="1"/>
          </p:cNvPicPr>
          <p:nvPr/>
        </p:nvPicPr>
        <p:blipFill rotWithShape="1">
          <a:blip r:embed="rId6"/>
          <a:srcRect l="41018" t="27589" b="38472"/>
          <a:stretch/>
        </p:blipFill>
        <p:spPr>
          <a:xfrm>
            <a:off x="6030883" y="421971"/>
            <a:ext cx="3071496" cy="1325563"/>
          </a:xfrm>
          <a:prstGeom prst="rect">
            <a:avLst/>
          </a:prstGeom>
        </p:spPr>
      </p:pic>
      <p:cxnSp>
        <p:nvCxnSpPr>
          <p:cNvPr id="17" name="直線矢印コネクタ 16">
            <a:extLst>
              <a:ext uri="{FF2B5EF4-FFF2-40B4-BE49-F238E27FC236}">
                <a16:creationId xmlns:a16="http://schemas.microsoft.com/office/drawing/2014/main" id="{F19AC647-0D96-4C47-9066-C67F51E36E85}"/>
              </a:ext>
            </a:extLst>
          </p:cNvPr>
          <p:cNvCxnSpPr>
            <a:cxnSpLocks/>
          </p:cNvCxnSpPr>
          <p:nvPr/>
        </p:nvCxnSpPr>
        <p:spPr>
          <a:xfrm flipH="1">
            <a:off x="5859391" y="3601786"/>
            <a:ext cx="477546" cy="76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テキスト ボックス 18">
            <a:extLst>
              <a:ext uri="{FF2B5EF4-FFF2-40B4-BE49-F238E27FC236}">
                <a16:creationId xmlns:a16="http://schemas.microsoft.com/office/drawing/2014/main" id="{85E305C9-A8D0-45F1-B9EE-98DA0B082421}"/>
              </a:ext>
            </a:extLst>
          </p:cNvPr>
          <p:cNvSpPr txBox="1"/>
          <p:nvPr/>
        </p:nvSpPr>
        <p:spPr>
          <a:xfrm>
            <a:off x="5697012" y="3233968"/>
            <a:ext cx="307416" cy="369332"/>
          </a:xfrm>
          <a:prstGeom prst="rect">
            <a:avLst/>
          </a:prstGeom>
          <a:noFill/>
        </p:spPr>
        <p:txBody>
          <a:bodyPr wrap="square" rtlCol="0">
            <a:spAutoFit/>
          </a:bodyPr>
          <a:lstStyle/>
          <a:p>
            <a:r>
              <a:rPr lang="ja-JP" altLang="en-US" dirty="0"/>
              <a:t>光</a:t>
            </a:r>
            <a:endParaRPr kumimoji="1" lang="ja-JP" altLang="en-US" dirty="0"/>
          </a:p>
        </p:txBody>
      </p:sp>
      <p:sp>
        <p:nvSpPr>
          <p:cNvPr id="24" name="テキスト ボックス 23">
            <a:extLst>
              <a:ext uri="{FF2B5EF4-FFF2-40B4-BE49-F238E27FC236}">
                <a16:creationId xmlns:a16="http://schemas.microsoft.com/office/drawing/2014/main" id="{869CDCFD-A829-4DCC-891A-EE21B091B838}"/>
              </a:ext>
            </a:extLst>
          </p:cNvPr>
          <p:cNvSpPr txBox="1"/>
          <p:nvPr/>
        </p:nvSpPr>
        <p:spPr>
          <a:xfrm>
            <a:off x="6646775" y="1013915"/>
            <a:ext cx="2497666" cy="307777"/>
          </a:xfrm>
          <a:prstGeom prst="rect">
            <a:avLst/>
          </a:prstGeom>
          <a:noFill/>
        </p:spPr>
        <p:txBody>
          <a:bodyPr wrap="square" rtlCol="0">
            <a:spAutoFit/>
          </a:bodyPr>
          <a:lstStyle/>
          <a:p>
            <a:r>
              <a:rPr lang="ja-JP" altLang="en-US" sz="1400" dirty="0"/>
              <a:t>同軸ケーブル</a:t>
            </a:r>
            <a:endParaRPr kumimoji="1" lang="ja-JP" altLang="en-US" sz="1400" dirty="0"/>
          </a:p>
        </p:txBody>
      </p:sp>
    </p:spTree>
    <p:extLst>
      <p:ext uri="{BB962C8B-B14F-4D97-AF65-F5344CB8AC3E}">
        <p14:creationId xmlns:p14="http://schemas.microsoft.com/office/powerpoint/2010/main" val="373356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2260" y="5740558"/>
            <a:ext cx="3994526" cy="369332"/>
          </a:xfrm>
          <a:prstGeom prst="rect">
            <a:avLst/>
          </a:prstGeom>
          <a:noFill/>
        </p:spPr>
        <p:txBody>
          <a:bodyPr wrap="square" rtlCol="0">
            <a:spAutoFit/>
          </a:bodyPr>
          <a:lstStyle/>
          <a:p>
            <a:r>
              <a:rPr lang="ja-JP" altLang="en-US" dirty="0"/>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grpSp>
        <p:nvGrpSpPr>
          <p:cNvPr id="25" name="グループ化 24">
            <a:extLst>
              <a:ext uri="{FF2B5EF4-FFF2-40B4-BE49-F238E27FC236}">
                <a16:creationId xmlns:a16="http://schemas.microsoft.com/office/drawing/2014/main" id="{B4DD23E8-D579-43C5-813E-FEE7D798CFAF}"/>
              </a:ext>
            </a:extLst>
          </p:cNvPr>
          <p:cNvGrpSpPr/>
          <p:nvPr/>
        </p:nvGrpSpPr>
        <p:grpSpPr>
          <a:xfrm>
            <a:off x="7391185" y="448521"/>
            <a:ext cx="1908548" cy="1972009"/>
            <a:chOff x="4080230" y="226563"/>
            <a:chExt cx="1908548" cy="1972009"/>
          </a:xfrm>
        </p:grpSpPr>
        <p:pic>
          <p:nvPicPr>
            <p:cNvPr id="26" name="図 25">
              <a:extLst>
                <a:ext uri="{FF2B5EF4-FFF2-40B4-BE49-F238E27FC236}">
                  <a16:creationId xmlns:a16="http://schemas.microsoft.com/office/drawing/2014/main" id="{C0275F92-A95A-48C8-A0C5-A9F9F728281A}"/>
                </a:ext>
              </a:extLst>
            </p:cNvPr>
            <p:cNvPicPr>
              <a:picLocks noChangeAspect="1"/>
            </p:cNvPicPr>
            <p:nvPr/>
          </p:nvPicPr>
          <p:blipFill rotWithShape="1">
            <a:blip r:embed="rId5">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27" name="直線コネクタ 26">
              <a:extLst>
                <a:ext uri="{FF2B5EF4-FFF2-40B4-BE49-F238E27FC236}">
                  <a16:creationId xmlns:a16="http://schemas.microsoft.com/office/drawing/2014/main" id="{4B42EFB9-BE5A-4FDD-9579-5A413BAD224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C31D835-899C-4E38-86D0-DB2E26B18425}"/>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grpSp>
        <p:nvGrpSpPr>
          <p:cNvPr id="10" name="グループ化 9">
            <a:extLst>
              <a:ext uri="{FF2B5EF4-FFF2-40B4-BE49-F238E27FC236}">
                <a16:creationId xmlns:a16="http://schemas.microsoft.com/office/drawing/2014/main" id="{D52CE9B2-EF14-4C73-94AE-031A5C75417A}"/>
              </a:ext>
            </a:extLst>
          </p:cNvPr>
          <p:cNvGrpSpPr/>
          <p:nvPr/>
        </p:nvGrpSpPr>
        <p:grpSpPr>
          <a:xfrm>
            <a:off x="5975761" y="2236006"/>
            <a:ext cx="3410278" cy="3297894"/>
            <a:chOff x="6040541" y="377211"/>
            <a:chExt cx="3410278" cy="3297894"/>
          </a:xfrm>
        </p:grpSpPr>
        <p:pic>
          <p:nvPicPr>
            <p:cNvPr id="17" name="図 16">
              <a:extLst>
                <a:ext uri="{FF2B5EF4-FFF2-40B4-BE49-F238E27FC236}">
                  <a16:creationId xmlns:a16="http://schemas.microsoft.com/office/drawing/2014/main" id="{D9F54C2B-770D-4416-97B7-ABBFB2432306}"/>
                </a:ext>
              </a:extLst>
            </p:cNvPr>
            <p:cNvPicPr>
              <a:picLocks noChangeAspect="1"/>
            </p:cNvPicPr>
            <p:nvPr/>
          </p:nvPicPr>
          <p:blipFill rotWithShape="1">
            <a:blip r:embed="rId6">
              <a:extLst>
                <a:ext uri="{28A0092B-C50C-407E-A947-70E740481C1C}">
                  <a14:useLocalDpi xmlns:a14="http://schemas.microsoft.com/office/drawing/2010/main" val="0"/>
                </a:ext>
              </a:extLst>
            </a:blip>
            <a:srcRect l="30980" r="-10858" b="8978"/>
            <a:stretch/>
          </p:blipFill>
          <p:spPr>
            <a:xfrm>
              <a:off x="6168567" y="377211"/>
              <a:ext cx="3282252" cy="3297894"/>
            </a:xfrm>
            <a:prstGeom prst="rect">
              <a:avLst/>
            </a:prstGeom>
          </p:spPr>
        </p:pic>
        <p:cxnSp>
          <p:nvCxnSpPr>
            <p:cNvPr id="20" name="直線コネクタ 19">
              <a:extLst>
                <a:ext uri="{FF2B5EF4-FFF2-40B4-BE49-F238E27FC236}">
                  <a16:creationId xmlns:a16="http://schemas.microsoft.com/office/drawing/2014/main" id="{AF8378AE-E20B-4B8C-B9D6-571A7F100E80}"/>
                </a:ext>
              </a:extLst>
            </p:cNvPr>
            <p:cNvCxnSpPr>
              <a:cxnSpLocks/>
            </p:cNvCxnSpPr>
            <p:nvPr/>
          </p:nvCxnSpPr>
          <p:spPr>
            <a:xfrm>
              <a:off x="7665637" y="1964369"/>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0A9DF87-9E2D-4540-85BD-C70F77D0EBA8}"/>
                </a:ext>
              </a:extLst>
            </p:cNvPr>
            <p:cNvSpPr txBox="1"/>
            <p:nvPr/>
          </p:nvSpPr>
          <p:spPr>
            <a:xfrm>
              <a:off x="7856880" y="1812422"/>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23" name="直線コネクタ 22">
              <a:extLst>
                <a:ext uri="{FF2B5EF4-FFF2-40B4-BE49-F238E27FC236}">
                  <a16:creationId xmlns:a16="http://schemas.microsoft.com/office/drawing/2014/main" id="{D25BB46C-2AB4-44C9-96C4-0850C1531343}"/>
                </a:ext>
              </a:extLst>
            </p:cNvPr>
            <p:cNvCxnSpPr>
              <a:cxnSpLocks/>
            </p:cNvCxnSpPr>
            <p:nvPr/>
          </p:nvCxnSpPr>
          <p:spPr>
            <a:xfrm>
              <a:off x="7809693" y="2794596"/>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9434911-3D9F-4748-AE2D-8D712D845896}"/>
                </a:ext>
              </a:extLst>
            </p:cNvPr>
            <p:cNvSpPr txBox="1"/>
            <p:nvPr/>
          </p:nvSpPr>
          <p:spPr>
            <a:xfrm>
              <a:off x="7665637" y="2435893"/>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cxnSp>
          <p:nvCxnSpPr>
            <p:cNvPr id="29" name="直線矢印コネクタ 28">
              <a:extLst>
                <a:ext uri="{FF2B5EF4-FFF2-40B4-BE49-F238E27FC236}">
                  <a16:creationId xmlns:a16="http://schemas.microsoft.com/office/drawing/2014/main" id="{4F5E82CC-CC06-4133-A72D-1BCAB7C13E75}"/>
                </a:ext>
              </a:extLst>
            </p:cNvPr>
            <p:cNvCxnSpPr>
              <a:cxnSpLocks/>
            </p:cNvCxnSpPr>
            <p:nvPr/>
          </p:nvCxnSpPr>
          <p:spPr>
            <a:xfrm flipH="1" flipV="1">
              <a:off x="6040541" y="1691243"/>
              <a:ext cx="477546" cy="210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テキスト ボックス 29">
              <a:extLst>
                <a:ext uri="{FF2B5EF4-FFF2-40B4-BE49-F238E27FC236}">
                  <a16:creationId xmlns:a16="http://schemas.microsoft.com/office/drawing/2014/main" id="{40AF6AF0-B117-43A2-AF9C-AE6B27C649CB}"/>
                </a:ext>
              </a:extLst>
            </p:cNvPr>
            <p:cNvSpPr txBox="1"/>
            <p:nvPr/>
          </p:nvSpPr>
          <p:spPr>
            <a:xfrm>
              <a:off x="6064750" y="1350430"/>
              <a:ext cx="307416" cy="369332"/>
            </a:xfrm>
            <a:prstGeom prst="rect">
              <a:avLst/>
            </a:prstGeom>
            <a:noFill/>
          </p:spPr>
          <p:txBody>
            <a:bodyPr wrap="square" rtlCol="0">
              <a:spAutoFit/>
            </a:bodyPr>
            <a:lstStyle/>
            <a:p>
              <a:r>
                <a:rPr lang="ja-JP" altLang="en-US" dirty="0"/>
                <a:t>光</a:t>
              </a:r>
              <a:endParaRPr kumimoji="1" lang="ja-JP" altLang="en-US" dirty="0"/>
            </a:p>
          </p:txBody>
        </p:sp>
      </p:grpSp>
      <p:pic>
        <p:nvPicPr>
          <p:cNvPr id="7" name="図 6">
            <a:extLst>
              <a:ext uri="{FF2B5EF4-FFF2-40B4-BE49-F238E27FC236}">
                <a16:creationId xmlns:a16="http://schemas.microsoft.com/office/drawing/2014/main" id="{BA6B3E4F-F745-426B-863D-C566E9D2A5F3}"/>
              </a:ext>
            </a:extLst>
          </p:cNvPr>
          <p:cNvPicPr>
            <a:picLocks noChangeAspect="1"/>
          </p:cNvPicPr>
          <p:nvPr/>
        </p:nvPicPr>
        <p:blipFill rotWithShape="1">
          <a:blip r:embed="rId7">
            <a:extLst>
              <a:ext uri="{28A0092B-C50C-407E-A947-70E740481C1C}">
                <a14:useLocalDpi xmlns:a14="http://schemas.microsoft.com/office/drawing/2010/main" val="0"/>
              </a:ext>
            </a:extLst>
          </a:blip>
          <a:srcRect l="32717" t="15267" r="17037" b="20919"/>
          <a:stretch/>
        </p:blipFill>
        <p:spPr>
          <a:xfrm rot="5400000">
            <a:off x="5319343" y="496822"/>
            <a:ext cx="2033837" cy="1937235"/>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7983557" y="477967"/>
            <a:ext cx="1671066" cy="369332"/>
          </a:xfrm>
          <a:prstGeom prst="rect">
            <a:avLst/>
          </a:prstGeom>
          <a:noFill/>
        </p:spPr>
        <p:txBody>
          <a:bodyPr wrap="square" rtlCol="0">
            <a:spAutoFit/>
          </a:bodyPr>
          <a:lstStyle/>
          <a:p>
            <a:r>
              <a:rPr lang="en-US" altLang="ja-JP" dirty="0"/>
              <a:t>TO </a:t>
            </a:r>
            <a:r>
              <a:rPr kumimoji="1" lang="en-US" altLang="ja-JP" dirty="0"/>
              <a:t>CAN </a:t>
            </a:r>
            <a:endParaRPr kumimoji="1" lang="ja-JP" altLang="en-US" dirty="0"/>
          </a:p>
        </p:txBody>
      </p:sp>
      <p:sp>
        <p:nvSpPr>
          <p:cNvPr id="11" name="テキスト ボックス 10">
            <a:extLst>
              <a:ext uri="{FF2B5EF4-FFF2-40B4-BE49-F238E27FC236}">
                <a16:creationId xmlns:a16="http://schemas.microsoft.com/office/drawing/2014/main" id="{4B68A387-828C-490E-97F8-C75FBA3CFB2F}"/>
              </a:ext>
            </a:extLst>
          </p:cNvPr>
          <p:cNvSpPr txBox="1"/>
          <p:nvPr/>
        </p:nvSpPr>
        <p:spPr>
          <a:xfrm>
            <a:off x="6204281" y="1310363"/>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SMA</a:t>
            </a:r>
            <a:r>
              <a:rPr kumimoji="1" lang="ja-JP" altLang="en-US" sz="1200" b="1" dirty="0">
                <a:ln w="9525">
                  <a:solidFill>
                    <a:schemeClr val="accent1"/>
                  </a:solidFill>
                  <a:prstDash val="solid"/>
                </a:ln>
                <a:solidFill>
                  <a:schemeClr val="bg1"/>
                </a:solidFill>
              </a:rPr>
              <a:t>コネクタ</a:t>
            </a:r>
          </a:p>
        </p:txBody>
      </p:sp>
      <p:sp>
        <p:nvSpPr>
          <p:cNvPr id="31" name="テキスト ボックス 30">
            <a:extLst>
              <a:ext uri="{FF2B5EF4-FFF2-40B4-BE49-F238E27FC236}">
                <a16:creationId xmlns:a16="http://schemas.microsoft.com/office/drawing/2014/main" id="{4050858C-326B-41FD-88D9-450171C7B63F}"/>
              </a:ext>
            </a:extLst>
          </p:cNvPr>
          <p:cNvSpPr txBox="1"/>
          <p:nvPr/>
        </p:nvSpPr>
        <p:spPr>
          <a:xfrm>
            <a:off x="5262260" y="1351140"/>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TO</a:t>
            </a:r>
            <a:r>
              <a:rPr lang="ja-JP" altLang="en-US" sz="1200" b="1" dirty="0">
                <a:ln w="9525">
                  <a:solidFill>
                    <a:schemeClr val="accent1"/>
                  </a:solidFill>
                  <a:prstDash val="solid"/>
                </a:ln>
                <a:solidFill>
                  <a:schemeClr val="bg1"/>
                </a:solidFill>
              </a:rPr>
              <a:t> </a:t>
            </a:r>
            <a:r>
              <a:rPr lang="en-US" altLang="ja-JP" sz="1200" b="1" dirty="0">
                <a:ln w="9525">
                  <a:solidFill>
                    <a:schemeClr val="accent1"/>
                  </a:solidFill>
                  <a:prstDash val="solid"/>
                </a:ln>
                <a:solidFill>
                  <a:schemeClr val="bg1"/>
                </a:solidFill>
              </a:rPr>
              <a:t>CAN</a:t>
            </a:r>
            <a:endParaRPr kumimoji="1" lang="ja-JP" altLang="en-US" sz="1200" b="1" dirty="0">
              <a:ln w="9525">
                <a:solidFill>
                  <a:schemeClr val="accent1"/>
                </a:solidFill>
                <a:prstDash val="solid"/>
              </a:ln>
              <a:solidFill>
                <a:schemeClr val="bg1"/>
              </a:solidFill>
            </a:endParaRPr>
          </a:p>
        </p:txBody>
      </p:sp>
      <p:sp>
        <p:nvSpPr>
          <p:cNvPr id="32" name="テキスト ボックス 31">
            <a:extLst>
              <a:ext uri="{FF2B5EF4-FFF2-40B4-BE49-F238E27FC236}">
                <a16:creationId xmlns:a16="http://schemas.microsoft.com/office/drawing/2014/main" id="{2E44032E-73AB-4E16-90DB-52CA81118124}"/>
              </a:ext>
            </a:extLst>
          </p:cNvPr>
          <p:cNvSpPr txBox="1"/>
          <p:nvPr/>
        </p:nvSpPr>
        <p:spPr>
          <a:xfrm>
            <a:off x="5828704" y="5286402"/>
            <a:ext cx="3124962" cy="276999"/>
          </a:xfrm>
          <a:prstGeom prst="rect">
            <a:avLst/>
          </a:prstGeom>
          <a:noFill/>
        </p:spPr>
        <p:txBody>
          <a:bodyPr wrap="square" rtlCol="0">
            <a:spAutoFit/>
          </a:bodyPr>
          <a:lstStyle/>
          <a:p>
            <a:r>
              <a:rPr kumimoji="1" lang="en-US" altLang="ja-JP" sz="1200" dirty="0"/>
              <a:t>10</a:t>
            </a:r>
            <a:r>
              <a:rPr kumimoji="1" lang="ja-JP" altLang="en-US" sz="1200" dirty="0"/>
              <a:t>周期試料の短パルス電流注入</a:t>
            </a:r>
            <a:r>
              <a:rPr lang="ja-JP" altLang="en-US" sz="1200" dirty="0"/>
              <a:t>マウント</a:t>
            </a:r>
            <a:endParaRPr kumimoji="1" lang="ja-JP" altLang="en-US" sz="1200" dirty="0"/>
          </a:p>
        </p:txBody>
      </p:sp>
    </p:spTree>
    <p:extLst>
      <p:ext uri="{BB962C8B-B14F-4D97-AF65-F5344CB8AC3E}">
        <p14:creationId xmlns:p14="http://schemas.microsoft.com/office/powerpoint/2010/main" val="166016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dirty="0"/>
          </a:p>
        </p:txBody>
      </p:sp>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899596"/>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899596"/>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268645" y="4674899"/>
            <a:ext cx="7638287" cy="646331"/>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L=100</a:t>
            </a:r>
            <a:r>
              <a:rPr kumimoji="1" lang="el-GR" altLang="ja-JP" dirty="0"/>
              <a:t>μ</a:t>
            </a:r>
            <a:r>
              <a:rPr kumimoji="1" lang="en-US" altLang="ja-JP" dirty="0"/>
              <a:t>m</a:t>
            </a:r>
            <a:r>
              <a:rPr lang="ja-JP" altLang="en-US" dirty="0" err="1"/>
              <a:t>、</a:t>
            </a:r>
            <a:r>
              <a:rPr lang="en-US" altLang="ja-JP" dirty="0"/>
              <a:t>200μm</a:t>
            </a:r>
            <a:r>
              <a:rPr lang="ja-JP" altLang="en-US" dirty="0"/>
              <a:t>では</a:t>
            </a:r>
            <a:r>
              <a:rPr kumimoji="1" lang="ja-JP" altLang="en-US" dirty="0"/>
              <a:t>電圧を上げるにつれパルス幅が増加。</a:t>
            </a:r>
            <a:r>
              <a:rPr kumimoji="1" lang="en-US" altLang="ja-JP" dirty="0"/>
              <a:t>L=300</a:t>
            </a:r>
            <a:r>
              <a:rPr kumimoji="1" lang="el-GR" altLang="ja-JP" dirty="0"/>
              <a:t>μ</a:t>
            </a:r>
            <a:r>
              <a:rPr kumimoji="1" lang="en-US" altLang="ja-JP" dirty="0"/>
              <a:t>m</a:t>
            </a:r>
            <a:r>
              <a:rPr kumimoji="1" lang="ja-JP" altLang="en-US" dirty="0"/>
              <a:t>では</a:t>
            </a:r>
            <a:r>
              <a:rPr kumimoji="1" lang="en-US" altLang="ja-JP" dirty="0"/>
              <a:t>30 </a:t>
            </a:r>
            <a:r>
              <a:rPr kumimoji="1" lang="en-US" altLang="ja-JP" dirty="0" err="1"/>
              <a:t>ps</a:t>
            </a:r>
            <a:r>
              <a:rPr kumimoji="1" lang="ja-JP" altLang="en-US" dirty="0"/>
              <a:t>程度で飽和。</a:t>
            </a:r>
            <a:endParaRPr kumimoji="1" lang="en-US" altLang="ja-JP" dirty="0"/>
          </a:p>
        </p:txBody>
      </p:sp>
      <p:pic>
        <p:nvPicPr>
          <p:cNvPr id="3" name="図 2">
            <a:extLst>
              <a:ext uri="{FF2B5EF4-FFF2-40B4-BE49-F238E27FC236}">
                <a16:creationId xmlns:a16="http://schemas.microsoft.com/office/drawing/2014/main" id="{83BA1319-D0CD-4ABD-97BA-CCA73F0E98A2}"/>
              </a:ext>
            </a:extLst>
          </p:cNvPr>
          <p:cNvPicPr>
            <a:picLocks noChangeAspect="1"/>
          </p:cNvPicPr>
          <p:nvPr/>
        </p:nvPicPr>
        <p:blipFill>
          <a:blip r:embed="rId2"/>
          <a:stretch>
            <a:fillRect/>
          </a:stretch>
        </p:blipFill>
        <p:spPr>
          <a:xfrm>
            <a:off x="4501418" y="1076374"/>
            <a:ext cx="4763455" cy="3551187"/>
          </a:xfrm>
          <a:prstGeom prst="rect">
            <a:avLst/>
          </a:prstGeom>
        </p:spPr>
      </p:pic>
      <p:pic>
        <p:nvPicPr>
          <p:cNvPr id="5" name="図 4">
            <a:extLst>
              <a:ext uri="{FF2B5EF4-FFF2-40B4-BE49-F238E27FC236}">
                <a16:creationId xmlns:a16="http://schemas.microsoft.com/office/drawing/2014/main" id="{3238E530-399C-423D-97FA-F923B93E3623}"/>
              </a:ext>
            </a:extLst>
          </p:cNvPr>
          <p:cNvPicPr>
            <a:picLocks noChangeAspect="1"/>
          </p:cNvPicPr>
          <p:nvPr/>
        </p:nvPicPr>
        <p:blipFill>
          <a:blip r:embed="rId3"/>
          <a:stretch>
            <a:fillRect/>
          </a:stretch>
        </p:blipFill>
        <p:spPr>
          <a:xfrm>
            <a:off x="0" y="1076373"/>
            <a:ext cx="4851893" cy="3551187"/>
          </a:xfrm>
          <a:prstGeom prst="rect">
            <a:avLst/>
          </a:prstGeom>
        </p:spPr>
      </p:pic>
      <p:sp>
        <p:nvSpPr>
          <p:cNvPr id="14" name="テキスト ボックス 13">
            <a:extLst>
              <a:ext uri="{FF2B5EF4-FFF2-40B4-BE49-F238E27FC236}">
                <a16:creationId xmlns:a16="http://schemas.microsoft.com/office/drawing/2014/main" id="{6A822C32-50ED-4A93-BAF4-A63577102863}"/>
              </a:ext>
            </a:extLst>
          </p:cNvPr>
          <p:cNvSpPr txBox="1"/>
          <p:nvPr/>
        </p:nvSpPr>
        <p:spPr>
          <a:xfrm>
            <a:off x="1268645" y="5513939"/>
            <a:ext cx="7638287" cy="646331"/>
          </a:xfrm>
          <a:prstGeom prst="rect">
            <a:avLst/>
          </a:prstGeom>
          <a:noFill/>
        </p:spPr>
        <p:txBody>
          <a:bodyPr wrap="square" rtlCol="0">
            <a:spAutoFit/>
          </a:bodyPr>
          <a:lstStyle/>
          <a:p>
            <a:r>
              <a:rPr lang="en-US" altLang="ja-JP" dirty="0"/>
              <a:t>10</a:t>
            </a:r>
            <a:r>
              <a:rPr kumimoji="1" lang="ja-JP" altLang="en-US" dirty="0"/>
              <a:t>周期・・・全ての共振器長において</a:t>
            </a:r>
            <a:r>
              <a:rPr lang="ja-JP" altLang="en-US" dirty="0"/>
              <a:t>印可電圧を上げることでパルス幅が短くなった。</a:t>
            </a:r>
            <a:r>
              <a:rPr kumimoji="1" lang="en-US" altLang="ja-JP" dirty="0"/>
              <a:t>30</a:t>
            </a:r>
            <a:r>
              <a:rPr lang="ja-JP" altLang="en-US" dirty="0"/>
              <a:t> </a:t>
            </a:r>
            <a:r>
              <a:rPr lang="en-US" altLang="ja-JP" dirty="0" err="1"/>
              <a:t>ps</a:t>
            </a:r>
            <a:r>
              <a:rPr lang="ja-JP" altLang="en-US" dirty="0"/>
              <a:t>程度で飽和。最短で</a:t>
            </a:r>
            <a:r>
              <a:rPr lang="en-US" altLang="ja-JP" dirty="0"/>
              <a:t>26.5</a:t>
            </a:r>
            <a:r>
              <a:rPr lang="ja-JP" altLang="en-US" dirty="0"/>
              <a:t> </a:t>
            </a:r>
            <a:r>
              <a:rPr lang="en-US" altLang="ja-JP" dirty="0" err="1"/>
              <a:t>ps</a:t>
            </a:r>
            <a:endParaRPr lang="en-US" altLang="ja-JP" dirty="0"/>
          </a:p>
        </p:txBody>
      </p:sp>
    </p:spTree>
    <p:extLst>
      <p:ext uri="{BB962C8B-B14F-4D97-AF65-F5344CB8AC3E}">
        <p14:creationId xmlns:p14="http://schemas.microsoft.com/office/powerpoint/2010/main" val="331538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E0951C-4514-4BCD-93AC-ED134E31525B}"/>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sp>
        <p:nvSpPr>
          <p:cNvPr id="6" name="タイトル 1">
            <a:extLst>
              <a:ext uri="{FF2B5EF4-FFF2-40B4-BE49-F238E27FC236}">
                <a16:creationId xmlns:a16="http://schemas.microsoft.com/office/drawing/2014/main" id="{14548589-98A1-4980-BE98-5F8611BD0E89}"/>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7" name="テキスト ボックス 6">
            <a:extLst>
              <a:ext uri="{FF2B5EF4-FFF2-40B4-BE49-F238E27FC236}">
                <a16:creationId xmlns:a16="http://schemas.microsoft.com/office/drawing/2014/main" id="{6CEBCE21-49F5-4BFD-8F45-032F6829E02B}"/>
              </a:ext>
            </a:extLst>
          </p:cNvPr>
          <p:cNvSpPr txBox="1"/>
          <p:nvPr/>
        </p:nvSpPr>
        <p:spPr>
          <a:xfrm>
            <a:off x="244914" y="862683"/>
            <a:ext cx="1312953"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8" name="コンテンツ プレースホルダー 2">
            <a:extLst>
              <a:ext uri="{FF2B5EF4-FFF2-40B4-BE49-F238E27FC236}">
                <a16:creationId xmlns:a16="http://schemas.microsoft.com/office/drawing/2014/main" id="{A72222B9-AA75-4A2C-B154-E69CCBB80A6F}"/>
              </a:ext>
            </a:extLst>
          </p:cNvPr>
          <p:cNvSpPr>
            <a:spLocks noGrp="1"/>
          </p:cNvSpPr>
          <p:nvPr>
            <p:ph idx="1"/>
          </p:nvPr>
        </p:nvSpPr>
        <p:spPr>
          <a:xfrm>
            <a:off x="338133" y="2527332"/>
            <a:ext cx="8615363" cy="1104737"/>
          </a:xfrm>
        </p:spPr>
        <p:txBody>
          <a:bodyPr>
            <a:normAutofit fontScale="92500"/>
          </a:bodyPr>
          <a:lstStyle/>
          <a:p>
            <a:pPr>
              <a:buFont typeface="Wingdings" panose="05000000000000000000" pitchFamily="2" charset="2"/>
              <a:buChar char="Ø"/>
            </a:pPr>
            <a:r>
              <a:rPr lang="en-US" altLang="ja-JP" sz="2000" dirty="0"/>
              <a:t>10</a:t>
            </a:r>
            <a:r>
              <a:rPr lang="ja-JP" altLang="en-US" sz="2000" dirty="0"/>
              <a:t>周期試料の測定結果において典型的な利得スイッチングパルスを得た。パルス幅は最短で</a:t>
            </a:r>
            <a:r>
              <a:rPr lang="en-US" altLang="ja-JP" sz="2000" dirty="0"/>
              <a:t>26.5</a:t>
            </a:r>
            <a:r>
              <a:rPr lang="ja-JP" altLang="en-US" sz="2000" dirty="0"/>
              <a:t> </a:t>
            </a:r>
            <a:r>
              <a:rPr lang="en-US" altLang="ja-JP" sz="2000" dirty="0" err="1"/>
              <a:t>ps</a:t>
            </a:r>
            <a:r>
              <a:rPr lang="ja-JP" altLang="en-US" sz="2000" dirty="0" err="1"/>
              <a:t>。</a:t>
            </a:r>
            <a:r>
              <a:rPr lang="ja-JP" altLang="en-US" sz="2000" dirty="0"/>
              <a:t>共振器長に関わらずパルス幅が</a:t>
            </a:r>
            <a:r>
              <a:rPr lang="en-US" altLang="ja-JP" sz="2000" dirty="0"/>
              <a:t>30 </a:t>
            </a:r>
            <a:r>
              <a:rPr lang="en-US" altLang="ja-JP" sz="2000" dirty="0" err="1"/>
              <a:t>ps</a:t>
            </a:r>
            <a:r>
              <a:rPr lang="ja-JP" altLang="en-US" sz="2000" dirty="0"/>
              <a:t>程度で飽和。</a:t>
            </a:r>
            <a:endParaRPr lang="en-US" altLang="ja-JP" sz="2000" dirty="0"/>
          </a:p>
          <a:p>
            <a:pPr marL="0" indent="0">
              <a:buNone/>
            </a:pPr>
            <a:r>
              <a:rPr lang="ja-JP" altLang="en-US" sz="2000" dirty="0"/>
              <a:t>　→励起密度が不十分。</a:t>
            </a:r>
            <a:endParaRPr lang="en-US" altLang="ja-JP" sz="2000" dirty="0"/>
          </a:p>
          <a:p>
            <a:pPr>
              <a:buFont typeface="Wingdings" panose="05000000000000000000" pitchFamily="2" charset="2"/>
              <a:buChar char="Ø"/>
            </a:pPr>
            <a:endParaRPr lang="en-US" altLang="ja-JP" sz="2000" dirty="0"/>
          </a:p>
          <a:p>
            <a:pPr>
              <a:buFont typeface="Wingdings" panose="05000000000000000000" pitchFamily="2" charset="2"/>
              <a:buChar char="Ø"/>
            </a:pPr>
            <a:endParaRPr lang="en-US" altLang="ja-JP" sz="2000" dirty="0"/>
          </a:p>
          <a:p>
            <a:endParaRPr kumimoji="1" lang="ja-JP" altLang="en-US" sz="2000" dirty="0"/>
          </a:p>
        </p:txBody>
      </p:sp>
      <p:graphicFrame>
        <p:nvGraphicFramePr>
          <p:cNvPr id="9" name="表 8">
            <a:extLst>
              <a:ext uri="{FF2B5EF4-FFF2-40B4-BE49-F238E27FC236}">
                <a16:creationId xmlns:a16="http://schemas.microsoft.com/office/drawing/2014/main" id="{3C9F501A-EF66-45C7-84D0-FB274476E8D9}"/>
              </a:ext>
            </a:extLst>
          </p:cNvPr>
          <p:cNvGraphicFramePr>
            <a:graphicFrameLocks noGrp="1"/>
          </p:cNvGraphicFramePr>
          <p:nvPr>
            <p:extLst>
              <p:ext uri="{D42A27DB-BD31-4B8C-83A1-F6EECF244321}">
                <p14:modId xmlns:p14="http://schemas.microsoft.com/office/powerpoint/2010/main" val="2248883648"/>
              </p:ext>
            </p:extLst>
          </p:nvPr>
        </p:nvGraphicFramePr>
        <p:xfrm>
          <a:off x="1029140" y="4287271"/>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0" name="テキスト ボックス 9">
            <a:extLst>
              <a:ext uri="{FF2B5EF4-FFF2-40B4-BE49-F238E27FC236}">
                <a16:creationId xmlns:a16="http://schemas.microsoft.com/office/drawing/2014/main" id="{A33E2BC0-5992-4C15-9161-A17500369CD6}"/>
              </a:ext>
            </a:extLst>
          </p:cNvPr>
          <p:cNvSpPr txBox="1"/>
          <p:nvPr/>
        </p:nvSpPr>
        <p:spPr>
          <a:xfrm>
            <a:off x="2040866" y="5231106"/>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sp>
        <p:nvSpPr>
          <p:cNvPr id="13" name="コンテンツ プレースホルダー 2">
            <a:extLst>
              <a:ext uri="{FF2B5EF4-FFF2-40B4-BE49-F238E27FC236}">
                <a16:creationId xmlns:a16="http://schemas.microsoft.com/office/drawing/2014/main" id="{548DEAF0-E551-4421-9631-E96568A5D01F}"/>
              </a:ext>
            </a:extLst>
          </p:cNvPr>
          <p:cNvSpPr txBox="1">
            <a:spLocks/>
          </p:cNvSpPr>
          <p:nvPr/>
        </p:nvSpPr>
        <p:spPr>
          <a:xfrm>
            <a:off x="705476" y="3154587"/>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sz="2000" dirty="0"/>
          </a:p>
          <a:p>
            <a:pPr marL="457200" lvl="1" indent="0">
              <a:buNone/>
            </a:pPr>
            <a:r>
              <a:rPr lang="ja-JP" altLang="en-US" sz="2000" dirty="0"/>
              <a:t>パッケージングの不具合による制限。</a:t>
            </a:r>
            <a:endParaRPr lang="en-US" altLang="ja-JP" sz="2000" dirty="0"/>
          </a:p>
          <a:p>
            <a:pPr marL="457200" lvl="1" indent="0">
              <a:buNone/>
            </a:pPr>
            <a:r>
              <a:rPr lang="en-US" altLang="ja-JP" sz="2000" dirty="0" err="1"/>
              <a:t>InGaP</a:t>
            </a:r>
            <a:r>
              <a:rPr lang="ja-JP" altLang="en-US" sz="2000" dirty="0"/>
              <a:t>層によるキャリア拡散。</a:t>
            </a:r>
            <a:endParaRPr lang="en-US" altLang="ja-JP" sz="2000" dirty="0"/>
          </a:p>
          <a:p>
            <a:pPr marL="457200" lvl="1" indent="0">
              <a:buNone/>
            </a:pPr>
            <a:endParaRPr lang="en-US" altLang="ja-JP" dirty="0"/>
          </a:p>
          <a:p>
            <a:pPr marL="457200" lvl="1" indent="0">
              <a:buNone/>
            </a:pPr>
            <a:r>
              <a:rPr lang="en-US" altLang="ja-JP" dirty="0"/>
              <a:t>	</a:t>
            </a:r>
            <a:endParaRPr lang="ja-JP" altLang="en-US" dirty="0"/>
          </a:p>
        </p:txBody>
      </p:sp>
      <p:sp>
        <p:nvSpPr>
          <p:cNvPr id="14" name="コンテンツ プレースホルダー 2">
            <a:extLst>
              <a:ext uri="{FF2B5EF4-FFF2-40B4-BE49-F238E27FC236}">
                <a16:creationId xmlns:a16="http://schemas.microsoft.com/office/drawing/2014/main" id="{DD0BA72F-8F23-40C5-A6F5-120B33A6AE4A}"/>
              </a:ext>
            </a:extLst>
          </p:cNvPr>
          <p:cNvSpPr txBox="1">
            <a:spLocks/>
          </p:cNvSpPr>
          <p:nvPr/>
        </p:nvSpPr>
        <p:spPr>
          <a:xfrm>
            <a:off x="338133" y="1473005"/>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2000" dirty="0"/>
              <a:t>3</a:t>
            </a:r>
            <a:r>
              <a:rPr lang="ja-JP" altLang="en-US" sz="2000" dirty="0"/>
              <a:t>周期試料の測定結果において光パルス形状が崩れた。</a:t>
            </a:r>
            <a:endParaRPr lang="en-US" altLang="ja-JP" sz="2000" dirty="0"/>
          </a:p>
          <a:p>
            <a:pPr marL="457200" lvl="1" indent="0">
              <a:buNone/>
            </a:pPr>
            <a:r>
              <a:rPr lang="ja-JP" altLang="en-US" sz="1800" dirty="0"/>
              <a:t>→マウント方法に問題がある。駆動系とのインピーダンス不整合。</a:t>
            </a:r>
            <a:endParaRPr lang="en-US" altLang="ja-JP" sz="1800" dirty="0"/>
          </a:p>
          <a:p>
            <a:pPr lvl="1">
              <a:buFont typeface="Wingdings" panose="05000000000000000000" pitchFamily="2" charset="2"/>
              <a:buChar char="Ø"/>
            </a:pPr>
            <a:endParaRPr lang="en-US" altLang="ja-JP" sz="1800" dirty="0"/>
          </a:p>
          <a:p>
            <a:pPr marL="457200" lvl="1" indent="0">
              <a:buNone/>
            </a:pPr>
            <a:endParaRPr lang="en-US" altLang="ja-JP" sz="2000" dirty="0"/>
          </a:p>
          <a:p>
            <a:pPr marL="457200" lvl="1" indent="0">
              <a:buNone/>
            </a:pPr>
            <a:r>
              <a:rPr lang="en-US" altLang="ja-JP" sz="2000" dirty="0"/>
              <a:t>	</a:t>
            </a:r>
            <a:endParaRPr lang="ja-JP" altLang="en-US" sz="2000" dirty="0"/>
          </a:p>
        </p:txBody>
      </p:sp>
      <p:sp>
        <p:nvSpPr>
          <p:cNvPr id="3" name="テキスト ボックス 2">
            <a:extLst>
              <a:ext uri="{FF2B5EF4-FFF2-40B4-BE49-F238E27FC236}">
                <a16:creationId xmlns:a16="http://schemas.microsoft.com/office/drawing/2014/main" id="{14BAE6C6-F561-4CD8-AF51-8FAD0FE3F406}"/>
              </a:ext>
            </a:extLst>
          </p:cNvPr>
          <p:cNvSpPr txBox="1"/>
          <p:nvPr/>
        </p:nvSpPr>
        <p:spPr>
          <a:xfrm>
            <a:off x="338133" y="5855790"/>
            <a:ext cx="8831010" cy="646331"/>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t>マッチング抵抗を入れてインピーダンスマッチをとるなどの高周波実装</a:t>
            </a:r>
            <a:endParaRPr lang="en-US" altLang="ja-JP" dirty="0"/>
          </a:p>
          <a:p>
            <a:pPr marL="285750" indent="-285750">
              <a:buFont typeface="Wingdings" panose="05000000000000000000" pitchFamily="2" charset="2"/>
              <a:buChar char="ü"/>
            </a:pPr>
            <a:r>
              <a:rPr kumimoji="1" lang="en-US" altLang="ja-JP" dirty="0" err="1"/>
              <a:t>InGaP</a:t>
            </a:r>
            <a:r>
              <a:rPr lang="ja-JP" altLang="en-US" dirty="0"/>
              <a:t>層を薄くした試料の作製</a:t>
            </a:r>
            <a:endParaRPr kumimoji="1" lang="ja-JP" altLang="en-US" dirty="0"/>
          </a:p>
        </p:txBody>
      </p:sp>
    </p:spTree>
    <p:extLst>
      <p:ext uri="{BB962C8B-B14F-4D97-AF65-F5344CB8AC3E}">
        <p14:creationId xmlns:p14="http://schemas.microsoft.com/office/powerpoint/2010/main" val="1905918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89467" y="5224307"/>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524932" y="1085288"/>
            <a:ext cx="8094135" cy="4247317"/>
          </a:xfrm>
          <a:prstGeom prst="rect">
            <a:avLst/>
          </a:prstGeom>
          <a:noFill/>
        </p:spPr>
        <p:txBody>
          <a:bodyPr wrap="square" rtlCol="0">
            <a:spAutoFit/>
          </a:bodyPr>
          <a:lstStyle/>
          <a:p>
            <a:pPr marL="285750" indent="-285750">
              <a:buFont typeface="Wingdings" panose="05000000000000000000" pitchFamily="2" charset="2"/>
              <a:buChar char="ü"/>
            </a:pPr>
            <a:r>
              <a:rPr lang="en-US" altLang="ja-JP" dirty="0"/>
              <a:t>1</a:t>
            </a:r>
            <a:r>
              <a:rPr lang="ja-JP" altLang="en-US" dirty="0"/>
              <a:t> </a:t>
            </a:r>
            <a:r>
              <a:rPr lang="en-US" altLang="ja-JP" dirty="0" err="1"/>
              <a:t>μm</a:t>
            </a:r>
            <a:r>
              <a:rPr lang="en-US" altLang="ja-JP" dirty="0"/>
              <a:t> </a:t>
            </a:r>
            <a:r>
              <a:rPr lang="ja-JP" altLang="en-US" dirty="0"/>
              <a:t>波長帯 </a:t>
            </a:r>
            <a:r>
              <a:rPr lang="en-US" altLang="ja-JP" dirty="0" err="1"/>
              <a:t>InGaAs</a:t>
            </a:r>
            <a:r>
              <a:rPr lang="en-US" altLang="ja-JP" dirty="0"/>
              <a:t>/GaAsP10</a:t>
            </a:r>
            <a:r>
              <a:rPr lang="ja-JP" altLang="en-US" dirty="0"/>
              <a:t>周期歪補償量子井戸レーザーを試作</a:t>
            </a:r>
            <a:endParaRPr lang="en-US" altLang="ja-JP" dirty="0"/>
          </a:p>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285750" indent="-285750">
              <a:buFont typeface="Wingdings" panose="05000000000000000000" pitchFamily="2" charset="2"/>
              <a:buChar char="ü"/>
            </a:pPr>
            <a:r>
              <a:rPr kumimoji="1" lang="ja-JP" altLang="en-US" dirty="0"/>
              <a:t>定常電流注入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ja-JP" altLang="en-US" dirty="0"/>
              <a:t>ドループがみられたがエピダウンによる改善</a:t>
            </a:r>
            <a:endParaRPr lang="en-US" altLang="ja-JP" dirty="0"/>
          </a:p>
          <a:p>
            <a:pPr marL="742950" lvl="1" indent="-285750">
              <a:buFont typeface="Wingdings" panose="05000000000000000000" pitchFamily="2" charset="2"/>
              <a:buChar char="ü"/>
            </a:pPr>
            <a:r>
              <a:rPr kumimoji="1" lang="ja-JP" altLang="en-US" dirty="0"/>
              <a:t>短共振器試料作製による閾値低減</a:t>
            </a:r>
            <a:endParaRPr kumimoji="1" lang="en-US" altLang="ja-JP" dirty="0"/>
          </a:p>
          <a:p>
            <a:pPr marL="742950" lvl="1" indent="-285750">
              <a:buFont typeface="Wingdings" panose="05000000000000000000" pitchFamily="2" charset="2"/>
              <a:buChar char="ü"/>
            </a:pPr>
            <a:r>
              <a:rPr kumimoji="1" lang="en-US" altLang="ja-JP" dirty="0"/>
              <a:t>FIB</a:t>
            </a:r>
            <a:r>
              <a:rPr kumimoji="1" lang="ja-JP" altLang="en-US" dirty="0"/>
              <a:t>加工による電流広がりの抑制</a:t>
            </a:r>
            <a:endParaRPr kumimoji="1" lang="en-US" altLang="ja-JP" dirty="0"/>
          </a:p>
          <a:p>
            <a:pPr marL="285750" indent="-285750">
              <a:buFont typeface="Wingdings" panose="05000000000000000000" pitchFamily="2" charset="2"/>
              <a:buChar char="ü"/>
            </a:pPr>
            <a:r>
              <a:rPr kumimoji="1" lang="ja-JP" altLang="en-US" dirty="0"/>
              <a:t>ナノ秒電気パルス注入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パルス幅が飽和</a:t>
            </a:r>
            <a:endParaRPr kumimoji="1" lang="en-US" altLang="ja-JP" dirty="0"/>
          </a:p>
          <a:p>
            <a:pPr marL="1200150" lvl="2" indent="-285750">
              <a:buFont typeface="Wingdings" panose="05000000000000000000" pitchFamily="2" charset="2"/>
              <a:buChar char="ü"/>
            </a:pPr>
            <a:r>
              <a:rPr lang="ja-JP" altLang="en-US" dirty="0"/>
              <a:t>パッケージングの不具合や</a:t>
            </a:r>
            <a:r>
              <a:rPr lang="en-US" altLang="ja-JP" dirty="0" err="1"/>
              <a:t>InGaP</a:t>
            </a:r>
            <a:r>
              <a:rPr lang="ja-JP" altLang="en-US" dirty="0"/>
              <a:t>層によるキャリア注入の妨げによる励起密度不足</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24932" y="5625951"/>
            <a:ext cx="7990418"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r>
              <a:rPr kumimoji="1" lang="en-US" altLang="ja-JP" dirty="0"/>
              <a:t>(</a:t>
            </a:r>
            <a:r>
              <a:rPr kumimoji="1" lang="en-US" altLang="ja-JP" dirty="0" err="1"/>
              <a:t>InGaP</a:t>
            </a:r>
            <a:r>
              <a:rPr kumimoji="1" lang="ja-JP" altLang="en-US" dirty="0"/>
              <a:t>層</a:t>
            </a:r>
            <a:r>
              <a:rPr lang="ja-JP" altLang="en-US" dirty="0"/>
              <a:t>を</a:t>
            </a:r>
            <a:r>
              <a:rPr kumimoji="1" lang="ja-JP" altLang="en-US" dirty="0"/>
              <a:t>薄く</a:t>
            </a:r>
            <a:r>
              <a:rPr lang="ja-JP" altLang="en-US" dirty="0"/>
              <a:t>デザイン</a:t>
            </a:r>
            <a:r>
              <a:rPr kumimoji="1" lang="en-US" altLang="ja-JP" dirty="0"/>
              <a:t>)</a:t>
            </a:r>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18534" y="1559636"/>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基礎的なキャリアダイナミクスの物理に直結</a:t>
            </a:r>
            <a:endParaRPr lang="en-US" altLang="ja-JP" sz="2000" dirty="0"/>
          </a:p>
          <a:p>
            <a:pPr>
              <a:buFont typeface="Wingdings" pitchFamily="2" charset="2"/>
              <a:buChar char="ü"/>
            </a:pPr>
            <a:r>
              <a:rPr lang="ja-JP" altLang="en-US" sz="2000" dirty="0"/>
              <a:t>光励起実験による研究の結果、短パルス化の指針が立っている</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131877"/>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1297515" y="4836068"/>
            <a:ext cx="3017309" cy="426181"/>
          </a:xfrm>
          <a:prstGeom prst="wedgeEllipseCallout">
            <a:avLst>
              <a:gd name="adj1" fmla="val 2842"/>
              <a:gd name="adj2" fmla="val -1346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375709" y="4093638"/>
            <a:ext cx="9669407" cy="707886"/>
            <a:chOff x="375709" y="4093638"/>
            <a:chExt cx="9669407" cy="707886"/>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375709" y="4093638"/>
              <a:ext cx="9669407" cy="707886"/>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a:t>
              </a:r>
              <a:r>
                <a:rPr lang="ja-JP" altLang="en-US" sz="2000"/>
                <a:t>半導体レーザーにおける</a:t>
              </a:r>
              <a:endParaRPr lang="en-US" altLang="ja-JP" sz="2000" dirty="0"/>
            </a:p>
            <a:p>
              <a:r>
                <a:rPr lang="en-US" altLang="ja-JP" sz="2000" dirty="0"/>
                <a:t>				</a:t>
              </a:r>
              <a:r>
                <a:rPr lang="ja-JP" altLang="en-US" sz="2000"/>
                <a:t>利得スイッチングパルスの高速化</a:t>
              </a:r>
              <a:r>
                <a:rPr lang="ja-JP" altLang="en-US" sz="2000" dirty="0"/>
                <a:t>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55943" y="88016"/>
            <a:ext cx="9602258" cy="315911"/>
          </a:xfrm>
        </p:spPr>
        <p:txBody>
          <a:bodyPr>
            <a:noAutofit/>
          </a:bodyPr>
          <a:lstStyle/>
          <a:p>
            <a:r>
              <a:rPr kumimoji="1" lang="ja-JP" altLang="en-US" sz="2800" u="sng" dirty="0"/>
              <a:t>背景</a:t>
            </a:r>
            <a:r>
              <a:rPr kumimoji="1" lang="en-US" altLang="ja-JP" sz="2800" u="sng" dirty="0"/>
              <a:t> :</a:t>
            </a:r>
            <a:r>
              <a:rPr lang="ja-JP" altLang="en-US" sz="2800" u="sng" dirty="0"/>
              <a:t> </a:t>
            </a:r>
            <a:r>
              <a:rPr lang="en-US" altLang="ja-JP" sz="2800" u="sng" dirty="0" err="1"/>
              <a:t>InGaAs</a:t>
            </a:r>
            <a:r>
              <a:rPr lang="ja-JP" altLang="en-US" sz="2800" u="sng" dirty="0"/>
              <a:t>系材料の多重量子井戸化</a:t>
            </a:r>
            <a:endParaRPr kumimoji="1" lang="ja-JP" altLang="en-US" sz="2800"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30" y="1468650"/>
            <a:ext cx="3269632" cy="2452224"/>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グループ化 48">
            <a:extLst>
              <a:ext uri="{FF2B5EF4-FFF2-40B4-BE49-F238E27FC236}">
                <a16:creationId xmlns:a16="http://schemas.microsoft.com/office/drawing/2014/main" id="{86035E56-B65B-41C6-A398-BAA525E09966}"/>
              </a:ext>
            </a:extLst>
          </p:cNvPr>
          <p:cNvGrpSpPr/>
          <p:nvPr/>
        </p:nvGrpSpPr>
        <p:grpSpPr>
          <a:xfrm>
            <a:off x="4515067" y="363117"/>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4"/>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5"/>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6"/>
          <a:srcRect l="23290" t="18931" r="35573" b="22583"/>
          <a:stretch/>
        </p:blipFill>
        <p:spPr>
          <a:xfrm>
            <a:off x="966612" y="4522303"/>
            <a:ext cx="2862891" cy="2289530"/>
          </a:xfrm>
          <a:prstGeom prst="rect">
            <a:avLst/>
          </a:prstGeom>
        </p:spPr>
      </p:pic>
    </p:spTree>
    <p:extLst>
      <p:ext uri="{BB962C8B-B14F-4D97-AF65-F5344CB8AC3E}">
        <p14:creationId xmlns:p14="http://schemas.microsoft.com/office/powerpoint/2010/main" val="3444718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BED27B7-3E32-4F39-991F-81B6B8CC6BCE}"/>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pic>
        <p:nvPicPr>
          <p:cNvPr id="5" name="図 4">
            <a:extLst>
              <a:ext uri="{FF2B5EF4-FFF2-40B4-BE49-F238E27FC236}">
                <a16:creationId xmlns:a16="http://schemas.microsoft.com/office/drawing/2014/main" id="{930F3558-11D7-4831-A5F9-C21D61961219}"/>
              </a:ext>
            </a:extLst>
          </p:cNvPr>
          <p:cNvPicPr>
            <a:picLocks noChangeAspect="1"/>
          </p:cNvPicPr>
          <p:nvPr/>
        </p:nvPicPr>
        <p:blipFill>
          <a:blip r:embed="rId2"/>
          <a:stretch>
            <a:fillRect/>
          </a:stretch>
        </p:blipFill>
        <p:spPr>
          <a:xfrm>
            <a:off x="1" y="940147"/>
            <a:ext cx="4247688" cy="2952193"/>
          </a:xfrm>
          <a:prstGeom prst="rect">
            <a:avLst/>
          </a:prstGeom>
        </p:spPr>
      </p:pic>
      <p:sp>
        <p:nvSpPr>
          <p:cNvPr id="6" name="テキスト ボックス 5">
            <a:extLst>
              <a:ext uri="{FF2B5EF4-FFF2-40B4-BE49-F238E27FC236}">
                <a16:creationId xmlns:a16="http://schemas.microsoft.com/office/drawing/2014/main" id="{9886D232-05FC-4C69-A5A0-21D790A789F2}"/>
              </a:ext>
            </a:extLst>
          </p:cNvPr>
          <p:cNvSpPr txBox="1"/>
          <p:nvPr/>
        </p:nvSpPr>
        <p:spPr>
          <a:xfrm>
            <a:off x="121024" y="376082"/>
            <a:ext cx="3348318" cy="369332"/>
          </a:xfrm>
          <a:prstGeom prst="rect">
            <a:avLst/>
          </a:prstGeom>
          <a:noFill/>
        </p:spPr>
        <p:txBody>
          <a:bodyPr wrap="square" rtlCol="0">
            <a:spAutoFit/>
          </a:bodyPr>
          <a:lstStyle/>
          <a:p>
            <a:r>
              <a:rPr kumimoji="1" lang="en-US" altLang="ja-JP" dirty="0"/>
              <a:t>3QW</a:t>
            </a:r>
            <a:endParaRPr kumimoji="1" lang="ja-JP" altLang="en-US" dirty="0"/>
          </a:p>
        </p:txBody>
      </p:sp>
      <p:pic>
        <p:nvPicPr>
          <p:cNvPr id="7" name="図 6">
            <a:extLst>
              <a:ext uri="{FF2B5EF4-FFF2-40B4-BE49-F238E27FC236}">
                <a16:creationId xmlns:a16="http://schemas.microsoft.com/office/drawing/2014/main" id="{5F56AD4D-59A7-45A4-BA27-137754A1EE4E}"/>
              </a:ext>
            </a:extLst>
          </p:cNvPr>
          <p:cNvPicPr>
            <a:picLocks noChangeAspect="1"/>
          </p:cNvPicPr>
          <p:nvPr/>
        </p:nvPicPr>
        <p:blipFill>
          <a:blip r:embed="rId3"/>
          <a:stretch>
            <a:fillRect/>
          </a:stretch>
        </p:blipFill>
        <p:spPr>
          <a:xfrm>
            <a:off x="4081825" y="971546"/>
            <a:ext cx="4362253" cy="2932041"/>
          </a:xfrm>
          <a:prstGeom prst="rect">
            <a:avLst/>
          </a:prstGeom>
        </p:spPr>
      </p:pic>
      <p:pic>
        <p:nvPicPr>
          <p:cNvPr id="8" name="図 7">
            <a:extLst>
              <a:ext uri="{FF2B5EF4-FFF2-40B4-BE49-F238E27FC236}">
                <a16:creationId xmlns:a16="http://schemas.microsoft.com/office/drawing/2014/main" id="{6B9947D1-5843-4C72-A705-DBDE47800C98}"/>
              </a:ext>
            </a:extLst>
          </p:cNvPr>
          <p:cNvPicPr>
            <a:picLocks noChangeAspect="1"/>
          </p:cNvPicPr>
          <p:nvPr/>
        </p:nvPicPr>
        <p:blipFill>
          <a:blip r:embed="rId4"/>
          <a:stretch>
            <a:fillRect/>
          </a:stretch>
        </p:blipFill>
        <p:spPr>
          <a:xfrm>
            <a:off x="4047942" y="3892340"/>
            <a:ext cx="4362253" cy="2932041"/>
          </a:xfrm>
          <a:prstGeom prst="rect">
            <a:avLst/>
          </a:prstGeom>
        </p:spPr>
      </p:pic>
      <p:sp>
        <p:nvSpPr>
          <p:cNvPr id="9" name="テキスト ボックス 8">
            <a:extLst>
              <a:ext uri="{FF2B5EF4-FFF2-40B4-BE49-F238E27FC236}">
                <a16:creationId xmlns:a16="http://schemas.microsoft.com/office/drawing/2014/main" id="{05E0921B-424E-4F98-88E4-8AE76599F2E6}"/>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spTree>
    <p:extLst>
      <p:ext uri="{BB962C8B-B14F-4D97-AF65-F5344CB8AC3E}">
        <p14:creationId xmlns:p14="http://schemas.microsoft.com/office/powerpoint/2010/main" val="481774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81DD0FD-A3DF-4AD9-B27B-C317C9494A4F}"/>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pic>
        <p:nvPicPr>
          <p:cNvPr id="5" name="図 4">
            <a:extLst>
              <a:ext uri="{FF2B5EF4-FFF2-40B4-BE49-F238E27FC236}">
                <a16:creationId xmlns:a16="http://schemas.microsoft.com/office/drawing/2014/main" id="{1AD8AE1C-6E43-4370-ABCB-B899D1A4CC8B}"/>
              </a:ext>
            </a:extLst>
          </p:cNvPr>
          <p:cNvPicPr>
            <a:picLocks noChangeAspect="1"/>
          </p:cNvPicPr>
          <p:nvPr/>
        </p:nvPicPr>
        <p:blipFill>
          <a:blip r:embed="rId2"/>
          <a:stretch>
            <a:fillRect/>
          </a:stretch>
        </p:blipFill>
        <p:spPr>
          <a:xfrm>
            <a:off x="-195001" y="1331673"/>
            <a:ext cx="4928133" cy="3551187"/>
          </a:xfrm>
          <a:prstGeom prst="rect">
            <a:avLst/>
          </a:prstGeom>
        </p:spPr>
      </p:pic>
      <p:sp>
        <p:nvSpPr>
          <p:cNvPr id="7" name="テキスト ボックス 6">
            <a:extLst>
              <a:ext uri="{FF2B5EF4-FFF2-40B4-BE49-F238E27FC236}">
                <a16:creationId xmlns:a16="http://schemas.microsoft.com/office/drawing/2014/main" id="{FFCAF0C2-AF37-4B8C-9D1F-8BAAB6C24B33}"/>
              </a:ext>
            </a:extLst>
          </p:cNvPr>
          <p:cNvSpPr txBox="1"/>
          <p:nvPr/>
        </p:nvSpPr>
        <p:spPr>
          <a:xfrm>
            <a:off x="112557" y="740148"/>
            <a:ext cx="3348318" cy="369332"/>
          </a:xfrm>
          <a:prstGeom prst="rect">
            <a:avLst/>
          </a:prstGeom>
          <a:noFill/>
        </p:spPr>
        <p:txBody>
          <a:bodyPr wrap="square" rtlCol="0">
            <a:spAutoFit/>
          </a:bodyPr>
          <a:lstStyle/>
          <a:p>
            <a:r>
              <a:rPr lang="en-US" altLang="ja-JP" dirty="0"/>
              <a:t>10</a:t>
            </a:r>
            <a:r>
              <a:rPr kumimoji="1" lang="en-US" altLang="ja-JP" dirty="0"/>
              <a:t>QW</a:t>
            </a:r>
            <a:endParaRPr kumimoji="1" lang="ja-JP" altLang="en-US" dirty="0"/>
          </a:p>
        </p:txBody>
      </p:sp>
      <p:sp>
        <p:nvSpPr>
          <p:cNvPr id="8" name="テキスト ボックス 7">
            <a:extLst>
              <a:ext uri="{FF2B5EF4-FFF2-40B4-BE49-F238E27FC236}">
                <a16:creationId xmlns:a16="http://schemas.microsoft.com/office/drawing/2014/main" id="{053D3348-BD85-41EF-9E6D-561A4693385A}"/>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pic>
        <p:nvPicPr>
          <p:cNvPr id="9" name="図 8">
            <a:extLst>
              <a:ext uri="{FF2B5EF4-FFF2-40B4-BE49-F238E27FC236}">
                <a16:creationId xmlns:a16="http://schemas.microsoft.com/office/drawing/2014/main" id="{6C38D670-A3E9-4C03-98A8-7E08F2FF0E1F}"/>
              </a:ext>
            </a:extLst>
          </p:cNvPr>
          <p:cNvPicPr>
            <a:picLocks noChangeAspect="1"/>
          </p:cNvPicPr>
          <p:nvPr/>
        </p:nvPicPr>
        <p:blipFill>
          <a:blip r:embed="rId3"/>
          <a:stretch>
            <a:fillRect/>
          </a:stretch>
        </p:blipFill>
        <p:spPr>
          <a:xfrm>
            <a:off x="4406373" y="1331673"/>
            <a:ext cx="4954054" cy="3551187"/>
          </a:xfrm>
          <a:prstGeom prst="rect">
            <a:avLst/>
          </a:prstGeom>
        </p:spPr>
      </p:pic>
    </p:spTree>
    <p:extLst>
      <p:ext uri="{BB962C8B-B14F-4D97-AF65-F5344CB8AC3E}">
        <p14:creationId xmlns:p14="http://schemas.microsoft.com/office/powerpoint/2010/main" val="2360435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263216" y="81120"/>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80113" y="-428990"/>
            <a:ext cx="7886700" cy="1325563"/>
          </a:xfrm>
        </p:spPr>
        <p:txBody>
          <a:bodyPr>
            <a:normAutofit/>
          </a:bodyPr>
          <a:lstStyle/>
          <a:p>
            <a:r>
              <a:rPr kumimoji="1" lang="ja-JP" altLang="en-US" sz="2400" u="sng" dirty="0"/>
              <a:t>測定結果</a:t>
            </a:r>
            <a:r>
              <a:rPr kumimoji="1" lang="en-US" altLang="ja-JP" sz="2400" u="sng" dirty="0"/>
              <a:t> : DC</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1253680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800" u="sng"/>
              <a:t>測定結果</a:t>
            </a:r>
            <a:r>
              <a:rPr lang="en-US" altLang="ja-JP" sz="2800" u="sng" dirty="0"/>
              <a:t> : DC</a:t>
            </a:r>
            <a:r>
              <a:rPr lang="ja-JP" altLang="en-US" sz="2800" u="sng"/>
              <a:t>注入　リッジ導波路型レーザー　</a:t>
            </a:r>
          </a:p>
        </p:txBody>
      </p:sp>
      <p:sp>
        <p:nvSpPr>
          <p:cNvPr id="2" name="テキスト ボックス 1">
            <a:extLst>
              <a:ext uri="{FF2B5EF4-FFF2-40B4-BE49-F238E27FC236}">
                <a16:creationId xmlns:a16="http://schemas.microsoft.com/office/drawing/2014/main" id="{9F0BE84A-92C0-D841-B98C-FE510430E04C}"/>
              </a:ext>
            </a:extLst>
          </p:cNvPr>
          <p:cNvSpPr txBox="1"/>
          <p:nvPr/>
        </p:nvSpPr>
        <p:spPr>
          <a:xfrm>
            <a:off x="3753954" y="1440702"/>
            <a:ext cx="2665896"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r>
              <a:rPr kumimoji="1" lang="ja-JP" altLang="en-US" sz="1400"/>
              <a:t>の差異が見られない</a:t>
            </a:r>
            <a:r>
              <a:rPr kumimoji="1" lang="en-US" altLang="ja-JP" sz="1400" dirty="0"/>
              <a:t>(</a:t>
            </a:r>
            <a:r>
              <a:rPr kumimoji="1" lang="ja-JP" altLang="en-US" sz="1400"/>
              <a:t>同じ色でプロットした</a:t>
            </a:r>
            <a:r>
              <a:rPr kumimoji="1" lang="en-US" altLang="ja-JP" sz="1400" dirty="0"/>
              <a:t>)</a:t>
            </a:r>
            <a:endParaRPr kumimoji="1" lang="ja-JP" altLang="en-US" sz="1400"/>
          </a:p>
        </p:txBody>
      </p:sp>
    </p:spTree>
    <p:extLst>
      <p:ext uri="{BB962C8B-B14F-4D97-AF65-F5344CB8AC3E}">
        <p14:creationId xmlns:p14="http://schemas.microsoft.com/office/powerpoint/2010/main" val="427491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4124216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062C2A5-D75D-DE49-88F2-4EFD5C260966}"/>
              </a:ext>
            </a:extLst>
          </p:cNvPr>
          <p:cNvSpPr>
            <a:spLocks noGrp="1"/>
          </p:cNvSpPr>
          <p:nvPr>
            <p:ph type="sldNum" sz="quarter" idx="12"/>
          </p:nvPr>
        </p:nvSpPr>
        <p:spPr/>
        <p:txBody>
          <a:bodyPr/>
          <a:lstStyle/>
          <a:p>
            <a:fld id="{B1CF0B90-4240-4ABE-BCFA-150BA8095602}" type="slidenum">
              <a:rPr kumimoji="1" lang="ja-JP" altLang="en-US" smtClean="0"/>
              <a:t>37</a:t>
            </a:fld>
            <a:endParaRPr kumimoji="1" lang="ja-JP"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9812B8C4-FBBA-6A44-8425-7FAA037AC97E}"/>
                  </a:ext>
                </a:extLst>
              </p:cNvPr>
              <p:cNvSpPr txBox="1"/>
              <p:nvPr/>
            </p:nvSpPr>
            <p:spPr>
              <a:xfrm>
                <a:off x="1331494" y="3429000"/>
                <a:ext cx="6481011" cy="18350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𝑟𝑖𝑠𝑒</m:t>
                          </m:r>
                        </m:sub>
                        <m:sup>
                          <m:r>
                            <a:rPr kumimoji="1" lang="en-US" altLang="ja-JP" b="0" i="1" smtClean="0">
                              <a:latin typeface="Cambria Math" panose="02040503050406030204" pitchFamily="18" charset="0"/>
                            </a:rPr>
                            <m:t>−1</m:t>
                          </m:r>
                        </m:sup>
                      </m:sSubSup>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𝑔</m:t>
                          </m:r>
                        </m:sub>
                      </m:sSub>
                      <m:r>
                        <a:rPr kumimoji="1" lang="en-US" altLang="ja-JP" b="0" i="1" smtClean="0">
                          <a:latin typeface="Cambria Math" panose="02040503050406030204" pitchFamily="18" charset="0"/>
                        </a:rPr>
                        <m:t>{</m:t>
                      </m:r>
                      <m:r>
                        <m:rPr>
                          <m:sty m:val="p"/>
                        </m:rPr>
                        <a:rPr kumimoji="1" lang="el-GR" altLang="ja-JP" b="0" i="1" smtClean="0">
                          <a:latin typeface="Cambria Math" panose="02040503050406030204" pitchFamily="18" charset="0"/>
                          <a:ea typeface="Cambria Math" panose="02040503050406030204" pitchFamily="18" charset="0"/>
                        </a:rPr>
                        <m:t>Γ</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𝑛</m:t>
                          </m:r>
                        </m:e>
                        <m:sub>
                          <m:r>
                            <a:rPr lang="en-US" altLang="ja-JP" b="0" i="1" dirty="0" smtClean="0">
                              <a:latin typeface="Cambria Math" panose="02040503050406030204" pitchFamily="18" charset="0"/>
                            </a:rPr>
                            <m:t>0</m:t>
                          </m:r>
                        </m:sub>
                      </m:sSub>
                      <m:r>
                        <a:rPr lang="en-US" altLang="ja-JP" b="0" i="1" dirty="0"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m:t>
                      </m:r>
                      <m:sSubSup>
                        <m:sSubSupPr>
                          <m:ctrlPr>
                            <a:rPr kumimoji="1" lang="en-US" altLang="ja-JP" b="0" i="1" smtClean="0">
                              <a:latin typeface="Cambria Math" panose="02040503050406030204" pitchFamily="18" charset="0"/>
                              <a:ea typeface="Cambria Math" panose="02040503050406030204" pitchFamily="18" charset="0"/>
                            </a:rPr>
                          </m:ctrlPr>
                        </m:sSubSupPr>
                        <m:e>
                          <m:r>
                            <a:rPr kumimoji="1" lang="en-US" altLang="ja-JP" b="0" i="1" smtClean="0">
                              <a:latin typeface="Cambria Math" panose="02040503050406030204" pitchFamily="18" charset="0"/>
                              <a:ea typeface="Cambria Math" panose="02040503050406030204" pitchFamily="18" charset="0"/>
                            </a:rPr>
                            <m:t>𝑣</m:t>
                          </m:r>
                        </m:e>
                        <m:sub>
                          <m:r>
                            <a:rPr kumimoji="1" lang="en-US" altLang="ja-JP" b="0" i="1" smtClean="0">
                              <a:latin typeface="Cambria Math" panose="02040503050406030204" pitchFamily="18" charset="0"/>
                              <a:ea typeface="Cambria Math" panose="02040503050406030204" pitchFamily="18" charset="0"/>
                            </a:rPr>
                            <m:t>𝑔</m:t>
                          </m:r>
                        </m:sub>
                        <m:sup>
                          <m:r>
                            <a:rPr kumimoji="1" lang="en-US" altLang="ja-JP" b="0" i="1" smtClean="0">
                              <a:latin typeface="Cambria Math" panose="02040503050406030204" pitchFamily="18" charset="0"/>
                              <a:ea typeface="Cambria Math" panose="02040503050406030204" pitchFamily="18" charset="0"/>
                            </a:rPr>
                            <m:t>−1</m:t>
                          </m:r>
                        </m:sup>
                      </m:sSubSup>
                      <m:sSubSup>
                        <m:sSubSupPr>
                          <m:ctrlPr>
                            <a:rPr kumimoji="1" lang="en-US" altLang="ja-JP" b="0" i="1" smtClean="0">
                              <a:latin typeface="Cambria Math" panose="02040503050406030204" pitchFamily="18" charset="0"/>
                              <a:ea typeface="Cambria Math" panose="02040503050406030204" pitchFamily="18" charset="0"/>
                            </a:rPr>
                          </m:ctrlPr>
                        </m:sSubSupPr>
                        <m:e>
                          <m:r>
                            <a:rPr kumimoji="1" lang="en-US" altLang="ja-JP" b="0" i="1" smtClean="0">
                              <a:latin typeface="Cambria Math" panose="02040503050406030204" pitchFamily="18" charset="0"/>
                              <a:ea typeface="Cambria Math" panose="02040503050406030204" pitchFamily="18" charset="0"/>
                            </a:rPr>
                            <m:t>𝑡</m:t>
                          </m:r>
                        </m:e>
                        <m:sub>
                          <m:r>
                            <a:rPr kumimoji="1" lang="en-US" altLang="ja-JP" b="0" i="1" smtClean="0">
                              <a:latin typeface="Cambria Math" panose="02040503050406030204" pitchFamily="18" charset="0"/>
                              <a:ea typeface="Cambria Math" panose="02040503050406030204" pitchFamily="18" charset="0"/>
                            </a:rPr>
                            <m:t>𝑝</m:t>
                          </m:r>
                        </m:sub>
                        <m:sup>
                          <m:r>
                            <a:rPr kumimoji="1" lang="en-US" altLang="ja-JP" b="0" i="1" smtClean="0">
                              <a:latin typeface="Cambria Math" panose="02040503050406030204" pitchFamily="18" charset="0"/>
                              <a:ea typeface="Cambria Math" panose="02040503050406030204" pitchFamily="18" charset="0"/>
                            </a:rPr>
                            <m:t>−1</m:t>
                          </m:r>
                        </m:sup>
                      </m:sSubSup>
                      <m:r>
                        <a:rPr kumimoji="1"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𝑔</m:t>
                        </m:r>
                      </m:sub>
                    </m:sSub>
                    <m:r>
                      <a:rPr kumimoji="1" lang="en-US" altLang="ja-JP" b="0" i="1" smtClean="0">
                        <a:latin typeface="Cambria Math" panose="02040503050406030204" pitchFamily="18" charset="0"/>
                      </a:rPr>
                      <m:t>=7.3</m:t>
                    </m:r>
                  </m:oMath>
                </a14:m>
                <a:r>
                  <a:rPr kumimoji="1" lang="en-US" altLang="ja-JP" dirty="0"/>
                  <a:t>×</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10</m:t>
                        </m:r>
                      </m:e>
                      <m:sup>
                        <m:r>
                          <a:rPr kumimoji="1" lang="en-US" altLang="ja-JP" b="0" i="1" dirty="0" smtClean="0">
                            <a:latin typeface="Cambria Math" panose="02040503050406030204" pitchFamily="18" charset="0"/>
                          </a:rPr>
                          <m:t>−3</m:t>
                        </m:r>
                      </m:sup>
                    </m:sSup>
                    <m:r>
                      <a:rPr kumimoji="1" lang="en-US" altLang="ja-JP" b="0" i="1" dirty="0" smtClean="0">
                        <a:latin typeface="Cambria Math" panose="02040503050406030204" pitchFamily="18" charset="0"/>
                      </a:rPr>
                      <m:t> </m:t>
                    </m:r>
                  </m:oMath>
                </a14:m>
                <a:r>
                  <a:rPr kumimoji="1" lang="en-US" altLang="ja-JP" dirty="0"/>
                  <a:t>cm/</a:t>
                </a:r>
                <a:r>
                  <a:rPr kumimoji="1" lang="en-US" altLang="ja-JP" dirty="0" err="1"/>
                  <a:t>ps</a:t>
                </a:r>
                <a:endParaRPr kumimoji="1"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𝑝</m:t>
                        </m:r>
                      </m:sub>
                    </m:sSub>
                    <m:r>
                      <a:rPr kumimoji="1" lang="en-US" altLang="ja-JP" b="0" i="1" smtClean="0">
                        <a:latin typeface="Cambria Math" panose="02040503050406030204" pitchFamily="18" charset="0"/>
                      </a:rPr>
                      <m:t>=2</m:t>
                    </m:r>
                  </m:oMath>
                </a14:m>
                <a:r>
                  <a:rPr kumimoji="1" lang="en-US" altLang="ja-JP" dirty="0"/>
                  <a:t>.0 ps</a:t>
                </a:r>
              </a:p>
              <a:p>
                <a14:m>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Γ</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𝑛</m:t>
                        </m:r>
                      </m:e>
                      <m:sub>
                        <m:r>
                          <a:rPr kumimoji="1" lang="en-US" altLang="ja-JP" b="0" i="1" smtClean="0">
                            <a:latin typeface="Cambria Math" panose="02040503050406030204" pitchFamily="18" charset="0"/>
                            <a:ea typeface="Cambria Math" panose="02040503050406030204" pitchFamily="18" charset="0"/>
                          </a:rPr>
                          <m:t>0</m:t>
                        </m:r>
                      </m:sub>
                    </m:sSub>
                    <m:r>
                      <a:rPr kumimoji="1" lang="en-US" altLang="ja-JP" b="0" i="1" smtClean="0">
                        <a:latin typeface="Cambria Math" panose="02040503050406030204" pitchFamily="18" charset="0"/>
                        <a:ea typeface="Cambria Math" panose="02040503050406030204" pitchFamily="18" charset="0"/>
                      </a:rPr>
                      <m:t>)=</m:t>
                    </m:r>
                  </m:oMath>
                </a14:m>
                <a:r>
                  <a:rPr kumimoji="1" lang="en-US" altLang="ja-JP" dirty="0"/>
                  <a:t>100 /cm</a:t>
                </a:r>
              </a:p>
              <a:p>
                <a:r>
                  <a:rPr lang="ja-JP" altLang="en-US"/>
                  <a:t>とすると</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𝑟𝑖𝑠𝑒</m:t>
                        </m:r>
                      </m:sub>
                    </m:sSub>
                    <m:r>
                      <a:rPr kumimoji="1" lang="en-US" altLang="ja-JP" b="0" i="1" smtClean="0">
                        <a:latin typeface="Cambria Math" panose="02040503050406030204" pitchFamily="18" charset="0"/>
                      </a:rPr>
                      <m:t>=4.4</m:t>
                    </m:r>
                  </m:oMath>
                </a14:m>
                <a:r>
                  <a:rPr kumimoji="1" lang="en-US" altLang="ja-JP" dirty="0"/>
                  <a:t> </a:t>
                </a:r>
                <a:r>
                  <a:rPr kumimoji="1" lang="en-US" altLang="ja-JP" dirty="0" err="1"/>
                  <a:t>ps</a:t>
                </a:r>
                <a:endParaRPr kumimoji="1" lang="ja-JP" altLang="en-US"/>
              </a:p>
            </p:txBody>
          </p:sp>
        </mc:Choice>
        <mc:Fallback>
          <p:sp>
            <p:nvSpPr>
              <p:cNvPr id="5" name="テキスト ボックス 4">
                <a:extLst>
                  <a:ext uri="{FF2B5EF4-FFF2-40B4-BE49-F238E27FC236}">
                    <a16:creationId xmlns:a16="http://schemas.microsoft.com/office/drawing/2014/main" id="{9812B8C4-FBBA-6A44-8425-7FAA037AC97E}"/>
                  </a:ext>
                </a:extLst>
              </p:cNvPr>
              <p:cNvSpPr txBox="1">
                <a:spLocks noRot="1" noChangeAspect="1" noMove="1" noResize="1" noEditPoints="1" noAdjustHandles="1" noChangeArrowheads="1" noChangeShapeType="1" noTextEdit="1"/>
              </p:cNvSpPr>
              <p:nvPr/>
            </p:nvSpPr>
            <p:spPr>
              <a:xfrm>
                <a:off x="1331494" y="3429000"/>
                <a:ext cx="6481011" cy="1835054"/>
              </a:xfrm>
              <a:prstGeom prst="rect">
                <a:avLst/>
              </a:prstGeom>
              <a:blipFill>
                <a:blip r:embed="rId2"/>
                <a:stretch>
                  <a:fillRect l="-783" b="-4138"/>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92CB10AC-0F1F-0A46-B43C-B7686667E02C}"/>
              </a:ext>
            </a:extLst>
          </p:cNvPr>
          <p:cNvPicPr>
            <a:picLocks noChangeAspect="1"/>
          </p:cNvPicPr>
          <p:nvPr/>
        </p:nvPicPr>
        <p:blipFill rotWithShape="1">
          <a:blip r:embed="rId3"/>
          <a:srcRect l="34722" t="43298" r="49361" b="50001"/>
          <a:stretch/>
        </p:blipFill>
        <p:spPr>
          <a:xfrm>
            <a:off x="1889949" y="771024"/>
            <a:ext cx="2262561" cy="535874"/>
          </a:xfrm>
          <a:prstGeom prst="rect">
            <a:avLst/>
          </a:prstGeom>
        </p:spPr>
      </p:pic>
      <p:pic>
        <p:nvPicPr>
          <p:cNvPr id="9" name="図 8">
            <a:extLst>
              <a:ext uri="{FF2B5EF4-FFF2-40B4-BE49-F238E27FC236}">
                <a16:creationId xmlns:a16="http://schemas.microsoft.com/office/drawing/2014/main" id="{25268106-471D-F248-8C4E-FD78EBF81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49" y="1306898"/>
            <a:ext cx="8724900" cy="1638300"/>
          </a:xfrm>
          <a:prstGeom prst="rect">
            <a:avLst/>
          </a:prstGeom>
        </p:spPr>
      </p:pic>
      <p:sp>
        <p:nvSpPr>
          <p:cNvPr id="10" name="テキスト ボックス 9">
            <a:extLst>
              <a:ext uri="{FF2B5EF4-FFF2-40B4-BE49-F238E27FC236}">
                <a16:creationId xmlns:a16="http://schemas.microsoft.com/office/drawing/2014/main" id="{5DC78D5A-5105-B84F-B836-35D7EC5EE73B}"/>
              </a:ext>
            </a:extLst>
          </p:cNvPr>
          <p:cNvSpPr txBox="1"/>
          <p:nvPr/>
        </p:nvSpPr>
        <p:spPr>
          <a:xfrm>
            <a:off x="561474" y="134119"/>
            <a:ext cx="2999874" cy="368968"/>
          </a:xfrm>
          <a:prstGeom prst="rect">
            <a:avLst/>
          </a:prstGeom>
          <a:noFill/>
        </p:spPr>
        <p:txBody>
          <a:bodyPr wrap="square" rtlCol="0">
            <a:spAutoFit/>
          </a:bodyPr>
          <a:lstStyle/>
          <a:p>
            <a:r>
              <a:rPr kumimoji="1" lang="ja-JP" altLang="en-US"/>
              <a:t>共振器寿命の見積もり</a:t>
            </a:r>
          </a:p>
        </p:txBody>
      </p:sp>
      <p:sp>
        <p:nvSpPr>
          <p:cNvPr id="11" name="テキスト ボックス 10">
            <a:extLst>
              <a:ext uri="{FF2B5EF4-FFF2-40B4-BE49-F238E27FC236}">
                <a16:creationId xmlns:a16="http://schemas.microsoft.com/office/drawing/2014/main" id="{1C048073-9418-4349-A99B-E7D872FE8DF2}"/>
              </a:ext>
            </a:extLst>
          </p:cNvPr>
          <p:cNvSpPr txBox="1"/>
          <p:nvPr/>
        </p:nvSpPr>
        <p:spPr>
          <a:xfrm>
            <a:off x="561474" y="2945198"/>
            <a:ext cx="3591036" cy="369332"/>
          </a:xfrm>
          <a:prstGeom prst="rect">
            <a:avLst/>
          </a:prstGeom>
          <a:noFill/>
        </p:spPr>
        <p:txBody>
          <a:bodyPr wrap="square" rtlCol="0">
            <a:spAutoFit/>
          </a:bodyPr>
          <a:lstStyle/>
          <a:p>
            <a:r>
              <a:rPr lang="ja-JP" altLang="en-US"/>
              <a:t>立ち上がりはやさの見積もり</a:t>
            </a:r>
            <a:endParaRPr kumimoji="1" lang="ja-JP" altLang="en-US"/>
          </a:p>
        </p:txBody>
      </p:sp>
    </p:spTree>
    <p:extLst>
      <p:ext uri="{BB962C8B-B14F-4D97-AF65-F5344CB8AC3E}">
        <p14:creationId xmlns:p14="http://schemas.microsoft.com/office/powerpoint/2010/main" val="1637120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09616E-3950-4ECA-AB47-329865CFACAF}"/>
              </a:ext>
            </a:extLst>
          </p:cNvPr>
          <p:cNvSpPr>
            <a:spLocks noGrp="1"/>
          </p:cNvSpPr>
          <p:nvPr>
            <p:ph type="sldNum" sz="quarter" idx="12"/>
          </p:nvPr>
        </p:nvSpPr>
        <p:spPr/>
        <p:txBody>
          <a:bodyPr/>
          <a:lstStyle/>
          <a:p>
            <a:fld id="{B1CF0B90-4240-4ABE-BCFA-150BA8095602}" type="slidenum">
              <a:rPr kumimoji="1" lang="ja-JP" altLang="en-US" smtClean="0"/>
              <a:t>38</a:t>
            </a:fld>
            <a:endParaRPr kumimoji="1" lang="ja-JP" altLang="en-US"/>
          </a:p>
        </p:txBody>
      </p:sp>
      <p:pic>
        <p:nvPicPr>
          <p:cNvPr id="5" name="図 4">
            <a:extLst>
              <a:ext uri="{FF2B5EF4-FFF2-40B4-BE49-F238E27FC236}">
                <a16:creationId xmlns:a16="http://schemas.microsoft.com/office/drawing/2014/main" id="{DB3A6278-2141-4BC3-9DBE-58484ED9CCC9}"/>
              </a:ext>
            </a:extLst>
          </p:cNvPr>
          <p:cNvPicPr>
            <a:picLocks noChangeAspect="1"/>
          </p:cNvPicPr>
          <p:nvPr/>
        </p:nvPicPr>
        <p:blipFill rotWithShape="1">
          <a:blip r:embed="rId2"/>
          <a:srcRect l="27131" t="10617" r="26609"/>
          <a:stretch/>
        </p:blipFill>
        <p:spPr>
          <a:xfrm>
            <a:off x="1367624" y="193507"/>
            <a:ext cx="5343277" cy="5807243"/>
          </a:xfrm>
          <a:prstGeom prst="rect">
            <a:avLst/>
          </a:prstGeom>
        </p:spPr>
      </p:pic>
    </p:spTree>
    <p:extLst>
      <p:ext uri="{BB962C8B-B14F-4D97-AF65-F5344CB8AC3E}">
        <p14:creationId xmlns:p14="http://schemas.microsoft.com/office/powerpoint/2010/main" val="38826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1955878" y="2317931"/>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206"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3</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155" y="3106122"/>
            <a:ext cx="3556845" cy="2344437"/>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xmlns="">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a:t>
            </a:r>
            <a:r>
              <a:rPr kumimoji="1" lang="ja-JP" altLang="en-US"/>
              <a:t>スイッチングの基本</a:t>
            </a:r>
            <a:r>
              <a:rPr lang="ja-JP" altLang="en-US"/>
              <a:t>メカニズム</a:t>
            </a:r>
            <a:endParaRPr kumimoji="1" lang="ja-JP" altLang="en-US" dirty="0"/>
          </a:p>
        </p:txBody>
      </p:sp>
      <p:sp>
        <p:nvSpPr>
          <p:cNvPr id="2" name="テキスト ボックス 1">
            <a:extLst>
              <a:ext uri="{FF2B5EF4-FFF2-40B4-BE49-F238E27FC236}">
                <a16:creationId xmlns:a16="http://schemas.microsoft.com/office/drawing/2014/main" id="{C2D4BBE7-01E1-41B9-9241-625E05E20816}"/>
              </a:ext>
            </a:extLst>
          </p:cNvPr>
          <p:cNvSpPr txBox="1"/>
          <p:nvPr/>
        </p:nvSpPr>
        <p:spPr>
          <a:xfrm>
            <a:off x="6437857" y="5391778"/>
            <a:ext cx="2477461" cy="307777"/>
          </a:xfrm>
          <a:prstGeom prst="rect">
            <a:avLst/>
          </a:prstGeom>
          <a:noFill/>
        </p:spPr>
        <p:txBody>
          <a:bodyPr wrap="square" rtlCol="0">
            <a:spAutoFit/>
          </a:bodyPr>
          <a:lstStyle/>
          <a:p>
            <a:r>
              <a:rPr kumimoji="1" lang="en-US" altLang="ja-JP" sz="1400" dirty="0"/>
              <a:t>[2] </a:t>
            </a:r>
            <a:r>
              <a:rPr kumimoji="1" lang="en-US" altLang="ja-JP" sz="1400" dirty="0" err="1"/>
              <a:t>S.Chen</a:t>
            </a:r>
            <a:r>
              <a:rPr kumimoji="1" lang="en-US" altLang="ja-JP" sz="1400" dirty="0"/>
              <a:t> </a:t>
            </a:r>
            <a:r>
              <a:rPr kumimoji="1" lang="en-US" altLang="ja-JP" sz="1400" i="1" dirty="0"/>
              <a:t>et al.</a:t>
            </a:r>
            <a:r>
              <a:rPr kumimoji="1" lang="en-US" altLang="ja-JP" sz="1400" dirty="0"/>
              <a:t> JJAP (2012)</a:t>
            </a:r>
            <a:endParaRPr kumimoji="1" lang="ja-JP" altLang="en-US" sz="1400" dirty="0"/>
          </a:p>
        </p:txBody>
      </p:sp>
    </p:spTree>
    <p:extLst>
      <p:ext uri="{BB962C8B-B14F-4D97-AF65-F5344CB8AC3E}">
        <p14:creationId xmlns:p14="http://schemas.microsoft.com/office/powerpoint/2010/main" val="2358962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39</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44290" y="1511702"/>
            <a:ext cx="3600000" cy="2241537"/>
          </a:xfrm>
          <a:prstGeom prst="rect">
            <a:avLst/>
          </a:prstGeom>
        </p:spPr>
      </p:pic>
      <p:pic>
        <p:nvPicPr>
          <p:cNvPr id="4" name="Picture 3"/>
          <p:cNvPicPr>
            <a:picLocks noChangeAspect="1"/>
          </p:cNvPicPr>
          <p:nvPr/>
        </p:nvPicPr>
        <p:blipFill>
          <a:blip r:embed="rId3"/>
          <a:stretch>
            <a:fillRect/>
          </a:stretch>
        </p:blipFill>
        <p:spPr>
          <a:xfrm>
            <a:off x="4144290" y="1604977"/>
            <a:ext cx="3600000" cy="2351639"/>
          </a:xfrm>
          <a:prstGeom prst="rect">
            <a:avLst/>
          </a:prstGeom>
        </p:spPr>
      </p:pic>
      <p:pic>
        <p:nvPicPr>
          <p:cNvPr id="6" name="Picture 5"/>
          <p:cNvPicPr>
            <a:picLocks noChangeAspect="1"/>
          </p:cNvPicPr>
          <p:nvPr/>
        </p:nvPicPr>
        <p:blipFill>
          <a:blip r:embed="rId4"/>
          <a:stretch>
            <a:fillRect/>
          </a:stretch>
        </p:blipFill>
        <p:spPr>
          <a:xfrm>
            <a:off x="544290" y="4247097"/>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後発後行</a:t>
            </a:r>
            <a:r>
              <a:rPr lang="en-US" altLang="ja-JP" dirty="0"/>
              <a:t> 10MQW,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6" name="TextBox 15"/>
          <p:cNvSpPr txBox="1"/>
          <p:nvPr/>
        </p:nvSpPr>
        <p:spPr>
          <a:xfrm>
            <a:off x="4543596" y="4289144"/>
            <a:ext cx="4147289" cy="646331"/>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a:p>
            <a:r>
              <a:rPr lang="ja-JP" altLang="en-US" dirty="0"/>
              <a:t>最短では</a:t>
            </a:r>
            <a:r>
              <a:rPr lang="en-US" altLang="ja-JP" dirty="0"/>
              <a:t>FWHM12 </a:t>
            </a:r>
            <a:r>
              <a:rPr lang="en-US" altLang="ja-JP" dirty="0" err="1"/>
              <a:t>ps</a:t>
            </a:r>
            <a:endParaRPr kumimoji="1" lang="en-US" altLang="ja-JP" dirty="0"/>
          </a:p>
        </p:txBody>
      </p:sp>
      <p:sp>
        <p:nvSpPr>
          <p:cNvPr id="21" name="TextBox 20"/>
          <p:cNvSpPr txBox="1"/>
          <p:nvPr/>
        </p:nvSpPr>
        <p:spPr>
          <a:xfrm>
            <a:off x="2074366" y="4544039"/>
            <a:ext cx="2469230" cy="1015663"/>
          </a:xfrm>
          <a:prstGeom prst="rect">
            <a:avLst/>
          </a:prstGeom>
          <a:noFill/>
        </p:spPr>
        <p:txBody>
          <a:bodyPr wrap="square" rtlCol="0">
            <a:spAutoFit/>
          </a:bodyPr>
          <a:lstStyle/>
          <a:p>
            <a:r>
              <a:rPr lang="en-US" altLang="ja-JP" sz="1200" dirty="0"/>
              <a:t>              Input	</a:t>
            </a:r>
          </a:p>
          <a:p>
            <a:r>
              <a:rPr kumimoji="1" lang="en-US" altLang="ja-JP" sz="1200" dirty="0">
                <a:solidFill>
                  <a:srgbClr val="FF0000"/>
                </a:solidFill>
              </a:rPr>
              <a:t>	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46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27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8.0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26" name="TextBox 25"/>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27" name="TextBox 26"/>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3" name="テキスト ボックス 2">
            <a:extLst>
              <a:ext uri="{FF2B5EF4-FFF2-40B4-BE49-F238E27FC236}">
                <a16:creationId xmlns:a16="http://schemas.microsoft.com/office/drawing/2014/main" id="{D93C69DD-D1F1-4C7E-A57E-B81EFBD60285}"/>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3553296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7020" y="1451993"/>
            <a:ext cx="3600000" cy="2351639"/>
          </a:xfrm>
          <a:prstGeom prst="rect">
            <a:avLst/>
          </a:prstGeom>
        </p:spPr>
      </p:pic>
      <p:pic>
        <p:nvPicPr>
          <p:cNvPr id="7" name="Picture 6"/>
          <p:cNvPicPr>
            <a:picLocks noChangeAspect="1"/>
          </p:cNvPicPr>
          <p:nvPr/>
        </p:nvPicPr>
        <p:blipFill>
          <a:blip r:embed="rId3"/>
          <a:stretch>
            <a:fillRect/>
          </a:stretch>
        </p:blipFill>
        <p:spPr>
          <a:xfrm>
            <a:off x="4108414" y="1420198"/>
            <a:ext cx="3600000" cy="2351639"/>
          </a:xfrm>
          <a:prstGeom prst="rect">
            <a:avLst/>
          </a:prstGeom>
        </p:spPr>
      </p:pic>
      <p:pic>
        <p:nvPicPr>
          <p:cNvPr id="11" name="Picture 10"/>
          <p:cNvPicPr>
            <a:picLocks noChangeAspect="1"/>
          </p:cNvPicPr>
          <p:nvPr/>
        </p:nvPicPr>
        <p:blipFill>
          <a:blip r:embed="rId4"/>
          <a:stretch>
            <a:fillRect/>
          </a:stretch>
        </p:blipFill>
        <p:spPr>
          <a:xfrm>
            <a:off x="544290" y="4173434"/>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先発先行 </a:t>
            </a:r>
            <a:r>
              <a:rPr lang="en-US" altLang="ja-JP" dirty="0"/>
              <a:t>3MQW,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21" name="TextBox 20"/>
          <p:cNvSpPr txBox="1"/>
          <p:nvPr/>
        </p:nvSpPr>
        <p:spPr>
          <a:xfrm>
            <a:off x="2074366" y="4544039"/>
            <a:ext cx="2469230" cy="830997"/>
          </a:xfrm>
          <a:prstGeom prst="rect">
            <a:avLst/>
          </a:prstGeom>
          <a:noFill/>
        </p:spPr>
        <p:txBody>
          <a:bodyPr wrap="square" rtlCol="0">
            <a:spAutoFit/>
          </a:bodyPr>
          <a:lstStyle/>
          <a:p>
            <a:r>
              <a:rPr lang="en-US" altLang="ja-JP" sz="1200" dirty="0"/>
              <a:t>              Input	</a:t>
            </a:r>
            <a:r>
              <a:rPr kumimoji="1" lang="en-US" altLang="ja-JP" sz="1200" dirty="0">
                <a:solidFill>
                  <a:srgbClr val="FF0000"/>
                </a:solidFill>
              </a:rPr>
              <a:t>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53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46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27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18" name="TextBox 17"/>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19" name="TextBox 18"/>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20" name="TextBox 15">
            <a:extLst>
              <a:ext uri="{FF2B5EF4-FFF2-40B4-BE49-F238E27FC236}">
                <a16:creationId xmlns:a16="http://schemas.microsoft.com/office/drawing/2014/main" id="{98F5CCF7-0E8E-446D-8580-FB113119533C}"/>
              </a:ext>
            </a:extLst>
          </p:cNvPr>
          <p:cNvSpPr txBox="1"/>
          <p:nvPr/>
        </p:nvSpPr>
        <p:spPr>
          <a:xfrm>
            <a:off x="4543596" y="4289144"/>
            <a:ext cx="4147289" cy="369332"/>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p:txBody>
      </p:sp>
      <p:sp>
        <p:nvSpPr>
          <p:cNvPr id="22" name="テキスト ボックス 21">
            <a:extLst>
              <a:ext uri="{FF2B5EF4-FFF2-40B4-BE49-F238E27FC236}">
                <a16:creationId xmlns:a16="http://schemas.microsoft.com/office/drawing/2014/main" id="{3B74CA74-A5E8-4626-910A-A27AB5A4DEB6}"/>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1483653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a:xfrm>
            <a:off x="6976959" y="6427491"/>
            <a:ext cx="2057400" cy="365125"/>
          </a:xfrm>
        </p:spPr>
        <p:txBody>
          <a:bodyPr/>
          <a:lstStyle/>
          <a:p>
            <a:fld id="{B1CF0B90-4240-4ABE-BCFA-150BA8095602}" type="slidenum">
              <a:rPr kumimoji="1" lang="ja-JP" altLang="en-US" smtClean="0"/>
              <a:t>4</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xmlns="">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2" y="3244334"/>
            <a:ext cx="7402919"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しかし</a:t>
            </a:r>
            <a:r>
              <a:rPr kumimoji="1" lang="en-US" altLang="ja-JP" dirty="0"/>
              <a:t>…1 </a:t>
            </a:r>
            <a:r>
              <a:rPr lang="en-US" altLang="ja-JP" dirty="0" err="1"/>
              <a:t>μm</a:t>
            </a:r>
            <a:r>
              <a:rPr lang="ja-JP" altLang="en-US" dirty="0"/>
              <a:t>波長帯発光材料</a:t>
            </a:r>
            <a:r>
              <a:rPr lang="en-US" altLang="ja-JP" dirty="0" err="1"/>
              <a:t>InGaAs</a:t>
            </a:r>
            <a:r>
              <a:rPr lang="ja-JP" altLang="en-US" dirty="0"/>
              <a:t>は</a:t>
            </a:r>
            <a:r>
              <a:rPr lang="en-US" altLang="ja-JP" dirty="0"/>
              <a:t>GaAs</a:t>
            </a:r>
            <a:r>
              <a:rPr lang="ja-JP" altLang="en-US" dirty="0"/>
              <a:t>基板上に厚く積めない</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142755" y="3687509"/>
            <a:ext cx="529737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r>
              <a:rPr kumimoji="1" lang="ja-JP" altLang="en-US" dirty="0"/>
              <a:t>→対策案</a:t>
            </a:r>
            <a:r>
              <a:rPr kumimoji="1" lang="en-US" altLang="ja-JP" dirty="0"/>
              <a:t> : </a:t>
            </a:r>
            <a:r>
              <a:rPr kumimoji="1" lang="en-US" altLang="ja-JP" dirty="0" err="1"/>
              <a:t>GaAsP</a:t>
            </a:r>
            <a:r>
              <a:rPr kumimoji="1" lang="ja-JP" altLang="en-US" dirty="0"/>
              <a:t>をバリア層として</a:t>
            </a:r>
            <a:r>
              <a:rPr lang="ja-JP" altLang="en-US" dirty="0"/>
              <a:t>歪補償を行う</a:t>
            </a:r>
            <a:endParaRPr kumimoji="1" lang="ja-JP" altLang="en-US" dirty="0"/>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273814" y="3523761"/>
            <a:ext cx="3538696" cy="3224422"/>
            <a:chOff x="3950761" y="938997"/>
            <a:chExt cx="3923134" cy="3370537"/>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3153465" cy="521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21834" r="7422" b="77666"/>
            <a:stretch/>
          </p:blipFill>
          <p:spPr>
            <a:xfrm rot="16200000">
              <a:off x="6658015" y="2420768"/>
              <a:ext cx="1840686"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4342481" y="938997"/>
              <a:ext cx="1600491" cy="353896"/>
            </a:xfrm>
            <a:prstGeom prst="rect">
              <a:avLst/>
            </a:prstGeom>
            <a:noFill/>
          </p:spPr>
          <p:txBody>
            <a:bodyPr wrap="square" rtlCol="0">
              <a:spAutoFit/>
            </a:bodyPr>
            <a:lstStyle/>
            <a:p>
              <a:r>
                <a:rPr kumimoji="1" lang="ja-JP" altLang="en-US" sz="1600"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377540" y="4378731"/>
            <a:ext cx="2882127" cy="2304914"/>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
        <p:nvSpPr>
          <p:cNvPr id="3" name="テキスト ボックス 2">
            <a:extLst>
              <a:ext uri="{FF2B5EF4-FFF2-40B4-BE49-F238E27FC236}">
                <a16:creationId xmlns:a16="http://schemas.microsoft.com/office/drawing/2014/main" id="{77C26786-69E4-41C4-B45B-DFDDC15CD3F0}"/>
              </a:ext>
            </a:extLst>
          </p:cNvPr>
          <p:cNvSpPr txBox="1"/>
          <p:nvPr/>
        </p:nvSpPr>
        <p:spPr>
          <a:xfrm>
            <a:off x="5909850" y="6626254"/>
            <a:ext cx="3234150" cy="261610"/>
          </a:xfrm>
          <a:prstGeom prst="rect">
            <a:avLst/>
          </a:prstGeom>
          <a:noFill/>
        </p:spPr>
        <p:txBody>
          <a:bodyPr wrap="square" rtlCol="0">
            <a:spAutoFit/>
          </a:bodyPr>
          <a:lstStyle/>
          <a:p>
            <a:r>
              <a:rPr kumimoji="1" lang="en-US" altLang="ja-JP" sz="1100" dirty="0" err="1"/>
              <a:t>I.Vurgaftman</a:t>
            </a:r>
            <a:r>
              <a:rPr kumimoji="1" lang="en-US" altLang="ja-JP" sz="1100" dirty="0"/>
              <a:t> </a:t>
            </a:r>
            <a:r>
              <a:rPr kumimoji="1" lang="en-US" altLang="ja-JP" sz="1100" i="1" dirty="0"/>
              <a:t>et al. </a:t>
            </a:r>
            <a:r>
              <a:rPr lang="en-US" altLang="ja-JP" sz="1100" dirty="0"/>
              <a:t>J. Appl. Phys. (2001)</a:t>
            </a:r>
            <a:endParaRPr kumimoji="1" lang="ja-JP" altLang="en-US" sz="1100" i="1" dirty="0"/>
          </a:p>
        </p:txBody>
      </p:sp>
    </p:spTree>
    <p:extLst>
      <p:ext uri="{BB962C8B-B14F-4D97-AF65-F5344CB8AC3E}">
        <p14:creationId xmlns:p14="http://schemas.microsoft.com/office/powerpoint/2010/main" val="146485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a:xfrm>
            <a:off x="7086600" y="6492875"/>
            <a:ext cx="2057400" cy="365125"/>
          </a:xfrm>
        </p:spPr>
        <p:txBody>
          <a:bodyPr/>
          <a:lstStyle/>
          <a:p>
            <a:fld id="{B1CF0B90-4240-4ABE-BCFA-150BA8095602}" type="slidenum">
              <a:rPr kumimoji="1" lang="ja-JP" altLang="en-US" smtClean="0"/>
              <a:t>5</a:t>
            </a:fld>
            <a:endParaRPr kumimoji="1" lang="ja-JP" altLang="en-US" dirty="0"/>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217671" y="4167476"/>
            <a:ext cx="2643999" cy="1938992"/>
          </a:xfrm>
          <a:prstGeom prst="rect">
            <a:avLst/>
          </a:prstGeom>
          <a:noFill/>
        </p:spPr>
        <p:txBody>
          <a:bodyPr wrap="square" rtlCol="0">
            <a:spAutoFit/>
          </a:bodyPr>
          <a:lstStyle/>
          <a:p>
            <a:pPr algn="ctr"/>
            <a:r>
              <a:rPr lang="ja-JP" altLang="en-US" sz="2400" dirty="0"/>
              <a:t>設計</a:t>
            </a:r>
            <a:endParaRPr lang="en-US" altLang="ja-JP" sz="2400" dirty="0"/>
          </a:p>
          <a:p>
            <a:pPr marL="285750" indent="-285750" algn="ctr">
              <a:buFont typeface="Arial" panose="020B0604020202020204" pitchFamily="34" charset="0"/>
              <a:buChar char="•"/>
            </a:pPr>
            <a:endParaRPr lang="en-US" altLang="ja-JP" sz="2400" dirty="0"/>
          </a:p>
          <a:p>
            <a:pPr algn="ctr"/>
            <a:r>
              <a:rPr lang="ja-JP" altLang="en-US" sz="2400" dirty="0"/>
              <a:t>試作</a:t>
            </a:r>
            <a:endParaRPr lang="en-US" altLang="ja-JP" sz="2400" dirty="0"/>
          </a:p>
          <a:p>
            <a:pPr marL="285750" indent="-285750" algn="ctr">
              <a:buFont typeface="Arial" panose="020B0604020202020204" pitchFamily="34" charset="0"/>
              <a:buChar char="•"/>
            </a:pPr>
            <a:endParaRPr lang="en-US" altLang="ja-JP" sz="2400" dirty="0"/>
          </a:p>
          <a:p>
            <a:pPr algn="ctr"/>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086405" y="5305007"/>
            <a:ext cx="4720711" cy="1465041"/>
          </a:xfrm>
          <a:prstGeom prst="wedgeRectCallout">
            <a:avLst>
              <a:gd name="adj1" fmla="val -91491"/>
              <a:gd name="adj2" fmla="val -1300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電流注入による評価測定</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定常電流注入 </a:t>
            </a:r>
            <a:r>
              <a:rPr lang="en-US" altLang="ja-JP" dirty="0">
                <a:solidFill>
                  <a:srgbClr val="FF0000"/>
                </a:solidFill>
              </a:rPr>
              <a:t>: </a:t>
            </a:r>
          </a:p>
          <a:p>
            <a:r>
              <a:rPr lang="en-US" altLang="ja-JP" dirty="0">
                <a:solidFill>
                  <a:srgbClr val="FF0000"/>
                </a:solidFill>
              </a:rPr>
              <a:t>      </a:t>
            </a:r>
            <a:r>
              <a:rPr lang="ja-JP" altLang="en-US" dirty="0">
                <a:solidFill>
                  <a:srgbClr val="FF0000"/>
                </a:solidFill>
              </a:rPr>
              <a:t>多重化によるモード利得増大への有利性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ナノ秒パルス電流注入 </a:t>
            </a:r>
            <a:r>
              <a:rPr lang="en-US" altLang="ja-JP" dirty="0">
                <a:solidFill>
                  <a:srgbClr val="FF0000"/>
                </a:solidFill>
              </a:rPr>
              <a:t>:</a:t>
            </a:r>
          </a:p>
          <a:p>
            <a:r>
              <a:rPr lang="ja-JP" altLang="en-US" dirty="0">
                <a:solidFill>
                  <a:srgbClr val="FF0000"/>
                </a:solidFill>
              </a:rPr>
              <a:t>　   利得スイッチング動作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a:solidFill>
                  <a:schemeClr val="tx1"/>
                </a:solidFill>
              </a:rPr>
              <a:t>マウント、デバイス化</a:t>
            </a:r>
            <a:r>
              <a:rPr lang="ja-JP" altLang="en-US" dirty="0">
                <a:solidFill>
                  <a:schemeClr val="tx1"/>
                </a:solidFill>
              </a:rPr>
              <a:t>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63826"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63826"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270870" y="2269649"/>
            <a:ext cx="10401300" cy="400110"/>
          </a:xfrm>
          <a:prstGeom prst="rect">
            <a:avLst/>
          </a:prstGeom>
          <a:noFill/>
        </p:spPr>
        <p:txBody>
          <a:bodyPr wrap="square" rtlCol="0">
            <a:spAutoFit/>
          </a:bodyPr>
          <a:lstStyle/>
          <a:p>
            <a:r>
              <a:rPr lang="ja-JP" altLang="en-US" sz="2000" dirty="0"/>
              <a:t>☆</a:t>
            </a:r>
            <a:r>
              <a:rPr lang="en-US" altLang="ja-JP" sz="2000" dirty="0"/>
              <a:t> </a:t>
            </a:r>
            <a:r>
              <a:rPr lang="en-US" altLang="ja-JP" sz="2000" dirty="0" err="1"/>
              <a:t>InGaAs</a:t>
            </a:r>
            <a:r>
              <a:rPr lang="en-US" altLang="ja-JP" sz="2000" dirty="0"/>
              <a:t> /</a:t>
            </a:r>
            <a:r>
              <a:rPr lang="en-US" altLang="ja-JP" sz="2000" dirty="0" err="1"/>
              <a:t>GaAsP</a:t>
            </a:r>
            <a:r>
              <a:rPr lang="en-US" altLang="ja-JP" sz="2000" dirty="0"/>
              <a:t> </a:t>
            </a:r>
            <a:r>
              <a:rPr lang="ja-JP" altLang="en-US" sz="2000" dirty="0"/>
              <a:t>歪補償多重量子井戸レーザーの作製及び電流注入測定</a:t>
            </a:r>
            <a:endParaRPr lang="en-US" altLang="ja-JP" sz="20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5199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CAD109A-C6BF-4396-8F53-540130433239}"/>
                  </a:ext>
                </a:extLst>
              </p:cNvPr>
              <p:cNvSpPr txBox="1"/>
              <p:nvPr/>
            </p:nvSpPr>
            <p:spPr>
              <a:xfrm>
                <a:off x="591204"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=500, 1000, 2000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=3,</a:t>
                </a:r>
                <a:r>
                  <a:rPr lang="ja-JP" altLang="en-US" dirty="0"/>
                  <a:t> </a:t>
                </a:r>
                <a:r>
                  <a:rPr kumimoji="1" lang="en-US" altLang="ja-JP" dirty="0"/>
                  <a:t>5, 10, 30, 50, 100, 300 </a:t>
                </a:r>
                <a:r>
                  <a:rPr kumimoji="1" lang="en-US" altLang="ja-JP" dirty="0" err="1"/>
                  <a:t>μm</a:t>
                </a:r>
                <a:r>
                  <a:rPr kumimoji="1" lang="en-US" altLang="ja-JP" dirty="0"/>
                  <a:t> </a:t>
                </a:r>
                <a:endParaRPr kumimoji="1" lang="ja-JP" altLang="en-US" dirty="0"/>
              </a:p>
            </p:txBody>
          </p:sp>
        </mc:Choice>
        <mc:Fallback xmlns="">
          <p:sp>
            <p:nvSpPr>
              <p:cNvPr id="2" name="テキスト ボックス 1">
                <a:extLst>
                  <a:ext uri="{FF2B5EF4-FFF2-40B4-BE49-F238E27FC236}">
                    <a16:creationId xmlns:a16="http://schemas.microsoft.com/office/drawing/2014/main" id="{FCAD109A-C6BF-4396-8F53-540130433239}"/>
                  </a:ext>
                </a:extLst>
              </p:cNvPr>
              <p:cNvSpPr txBox="1">
                <a:spLocks noRot="1" noChangeAspect="1" noMove="1" noResize="1" noEditPoints="1" noAdjustHandles="1" noChangeArrowheads="1" noChangeShapeType="1" noTextEdit="1"/>
              </p:cNvSpPr>
              <p:nvPr/>
            </p:nvSpPr>
            <p:spPr>
              <a:xfrm>
                <a:off x="591204" y="4538134"/>
                <a:ext cx="3462867" cy="646331"/>
              </a:xfrm>
              <a:prstGeom prst="rect">
                <a:avLst/>
              </a:prstGeom>
              <a:blipFill>
                <a:blip r:embed="rId5"/>
                <a:stretch>
                  <a:fillRect t="-3704" r="-351" b="-12963"/>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BDAA710-D411-4BBA-B41F-58D17D8D8628}"/>
                  </a:ext>
                </a:extLst>
              </p:cNvPr>
              <p:cNvSpPr txBox="1"/>
              <p:nvPr/>
            </p:nvSpPr>
            <p:spPr>
              <a:xfrm>
                <a:off x="5155148"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=300, 400, 500, 1000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=1.5, 2.5 </a:t>
                </a:r>
                <a:r>
                  <a:rPr kumimoji="1" lang="en-US" altLang="ja-JP" dirty="0" err="1"/>
                  <a:t>μm</a:t>
                </a:r>
                <a:r>
                  <a:rPr kumimoji="1" lang="en-US" altLang="ja-JP" dirty="0"/>
                  <a:t> </a:t>
                </a:r>
                <a:endParaRPr kumimoji="1" lang="ja-JP" altLang="en-US" dirty="0"/>
              </a:p>
            </p:txBody>
          </p:sp>
        </mc:Choice>
        <mc:Fallback xmlns="">
          <p:sp>
            <p:nvSpPr>
              <p:cNvPr id="13" name="テキスト ボックス 12">
                <a:extLst>
                  <a:ext uri="{FF2B5EF4-FFF2-40B4-BE49-F238E27FC236}">
                    <a16:creationId xmlns:a16="http://schemas.microsoft.com/office/drawing/2014/main" id="{7BDAA710-D411-4BBA-B41F-58D17D8D8628}"/>
                  </a:ext>
                </a:extLst>
              </p:cNvPr>
              <p:cNvSpPr txBox="1">
                <a:spLocks noRot="1" noChangeAspect="1" noMove="1" noResize="1" noEditPoints="1" noAdjustHandles="1" noChangeArrowheads="1" noChangeShapeType="1" noTextEdit="1"/>
              </p:cNvSpPr>
              <p:nvPr/>
            </p:nvSpPr>
            <p:spPr>
              <a:xfrm>
                <a:off x="5155148" y="4538134"/>
                <a:ext cx="3462867" cy="646331"/>
              </a:xfrm>
              <a:prstGeom prst="rect">
                <a:avLst/>
              </a:prstGeom>
              <a:blipFill>
                <a:blip r:embed="rId6"/>
                <a:stretch>
                  <a:fillRect t="-3704" b="-1296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35851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 y="381965"/>
            <a:ext cx="7689416" cy="4017389"/>
          </a:xfrm>
          <a:prstGeom prst="rect">
            <a:avLst/>
          </a:prstGeom>
        </p:spPr>
      </p:pic>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Autofit/>
          </a:bodyPr>
          <a:lstStyle/>
          <a:p>
            <a:r>
              <a:rPr lang="ja-JP" altLang="en-US" sz="3600" u="sng" dirty="0"/>
              <a:t>測定方法</a:t>
            </a:r>
            <a:endParaRPr kumimoji="1" lang="ja-JP" altLang="en-US" sz="3600" u="sng" dirty="0"/>
          </a:p>
        </p:txBody>
      </p:sp>
      <p:grpSp>
        <p:nvGrpSpPr>
          <p:cNvPr id="3" name="グループ化 2">
            <a:extLst>
              <a:ext uri="{FF2B5EF4-FFF2-40B4-BE49-F238E27FC236}">
                <a16:creationId xmlns:a16="http://schemas.microsoft.com/office/drawing/2014/main" id="{8CF21526-94C5-0540-B586-8D4567B6EC18}"/>
              </a:ext>
            </a:extLst>
          </p:cNvPr>
          <p:cNvGrpSpPr/>
          <p:nvPr/>
        </p:nvGrpSpPr>
        <p:grpSpPr>
          <a:xfrm>
            <a:off x="6798188" y="230669"/>
            <a:ext cx="2744592" cy="6197594"/>
            <a:chOff x="6798188" y="230669"/>
            <a:chExt cx="2744592" cy="6197594"/>
          </a:xfrm>
        </p:grpSpPr>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2" r="67062"/>
            <a:stretch/>
          </p:blipFill>
          <p:spPr>
            <a:xfrm>
              <a:off x="6798188" y="297421"/>
              <a:ext cx="2290092" cy="6130842"/>
            </a:xfrm>
            <a:prstGeom prst="rect">
              <a:avLst/>
            </a:prstGeom>
          </p:spPr>
        </p:pic>
        <p:sp>
          <p:nvSpPr>
            <p:cNvPr id="2" name="正方形/長方形 1">
              <a:extLst>
                <a:ext uri="{FF2B5EF4-FFF2-40B4-BE49-F238E27FC236}">
                  <a16:creationId xmlns:a16="http://schemas.microsoft.com/office/drawing/2014/main" id="{EA227DF9-E90E-5944-8712-3536AB6B138A}"/>
                </a:ext>
              </a:extLst>
            </p:cNvPr>
            <p:cNvSpPr/>
            <p:nvPr/>
          </p:nvSpPr>
          <p:spPr>
            <a:xfrm>
              <a:off x="8825230" y="230669"/>
              <a:ext cx="717550" cy="52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CDA6EC75-3308-4C94-A962-0ED188783CDB}"/>
              </a:ext>
            </a:extLst>
          </p:cNvPr>
          <p:cNvCxnSpPr/>
          <p:nvPr/>
        </p:nvCxnSpPr>
        <p:spPr>
          <a:xfrm>
            <a:off x="7745136" y="5258781"/>
            <a:ext cx="33278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D54D093-60AD-4FBD-9996-79FD69532E63}"/>
              </a:ext>
            </a:extLst>
          </p:cNvPr>
          <p:cNvSpPr txBox="1"/>
          <p:nvPr/>
        </p:nvSpPr>
        <p:spPr>
          <a:xfrm>
            <a:off x="7687979" y="5304191"/>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pic>
        <p:nvPicPr>
          <p:cNvPr id="18" name="図 17">
            <a:extLst>
              <a:ext uri="{FF2B5EF4-FFF2-40B4-BE49-F238E27FC236}">
                <a16:creationId xmlns:a16="http://schemas.microsoft.com/office/drawing/2014/main" id="{37A069B9-5EB2-47C3-9E94-1686786EAFB2}"/>
              </a:ext>
            </a:extLst>
          </p:cNvPr>
          <p:cNvPicPr>
            <a:picLocks noChangeAspect="1"/>
          </p:cNvPicPr>
          <p:nvPr/>
        </p:nvPicPr>
        <p:blipFill rotWithShape="1">
          <a:blip r:embed="rId4">
            <a:extLst>
              <a:ext uri="{28A0092B-C50C-407E-A947-70E740481C1C}">
                <a14:useLocalDpi xmlns:a14="http://schemas.microsoft.com/office/drawing/2010/main" val="0"/>
              </a:ext>
            </a:extLst>
          </a:blip>
          <a:srcRect l="22457" r="18963"/>
          <a:stretch/>
        </p:blipFill>
        <p:spPr>
          <a:xfrm rot="5400000">
            <a:off x="4786837" y="4120910"/>
            <a:ext cx="1976250" cy="2530211"/>
          </a:xfrm>
          <a:prstGeom prst="rect">
            <a:avLst/>
          </a:prstGeom>
        </p:spPr>
      </p:pic>
      <p:sp>
        <p:nvSpPr>
          <p:cNvPr id="5" name="テキスト ボックス 4">
            <a:extLst>
              <a:ext uri="{FF2B5EF4-FFF2-40B4-BE49-F238E27FC236}">
                <a16:creationId xmlns:a16="http://schemas.microsoft.com/office/drawing/2014/main" id="{0C1649A2-4BD4-4B06-A93F-AC08101D3694}"/>
              </a:ext>
            </a:extLst>
          </p:cNvPr>
          <p:cNvSpPr txBox="1"/>
          <p:nvPr/>
        </p:nvSpPr>
        <p:spPr>
          <a:xfrm>
            <a:off x="4045748" y="6356351"/>
            <a:ext cx="3699388" cy="276999"/>
          </a:xfrm>
          <a:prstGeom prst="rect">
            <a:avLst/>
          </a:prstGeom>
          <a:noFill/>
        </p:spPr>
        <p:txBody>
          <a:bodyPr wrap="square" rtlCol="0">
            <a:spAutoFit/>
          </a:bodyPr>
          <a:lstStyle/>
          <a:p>
            <a:r>
              <a:rPr lang="ja-JP" altLang="en-US" sz="1200" dirty="0"/>
              <a:t>試料の電極をプローバーでさわり測定を行う様子</a:t>
            </a:r>
            <a:endParaRPr kumimoji="1" lang="ja-JP" altLang="en-US" sz="1200" dirty="0"/>
          </a:p>
        </p:txBody>
      </p:sp>
      <p:cxnSp>
        <p:nvCxnSpPr>
          <p:cNvPr id="7" name="直線矢印コネクタ 6">
            <a:extLst>
              <a:ext uri="{FF2B5EF4-FFF2-40B4-BE49-F238E27FC236}">
                <a16:creationId xmlns:a16="http://schemas.microsoft.com/office/drawing/2014/main" id="{D17D7C88-47EC-4F46-90AC-D7C74A548765}"/>
              </a:ext>
            </a:extLst>
          </p:cNvPr>
          <p:cNvCxnSpPr>
            <a:cxnSpLocks/>
          </p:cNvCxnSpPr>
          <p:nvPr/>
        </p:nvCxnSpPr>
        <p:spPr>
          <a:xfrm>
            <a:off x="5409125" y="4082319"/>
            <a:ext cx="163265" cy="63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F802777-8EF2-4F73-987F-C32327C97A63}"/>
              </a:ext>
            </a:extLst>
          </p:cNvPr>
          <p:cNvSpPr txBox="1"/>
          <p:nvPr/>
        </p:nvSpPr>
        <p:spPr>
          <a:xfrm>
            <a:off x="5031464" y="3861682"/>
            <a:ext cx="1486996" cy="276999"/>
          </a:xfrm>
          <a:prstGeom prst="rect">
            <a:avLst/>
          </a:prstGeom>
          <a:noFill/>
        </p:spPr>
        <p:txBody>
          <a:bodyPr wrap="square" rtlCol="0">
            <a:spAutoFit/>
          </a:bodyPr>
          <a:lstStyle/>
          <a:p>
            <a:r>
              <a:rPr lang="ja-JP" altLang="en-US" sz="1200" dirty="0"/>
              <a:t>プローバー</a:t>
            </a:r>
            <a:endParaRPr kumimoji="1" lang="ja-JP" altLang="en-US" sz="1200" dirty="0"/>
          </a:p>
        </p:txBody>
      </p:sp>
      <p:cxnSp>
        <p:nvCxnSpPr>
          <p:cNvPr id="24" name="直線矢印コネクタ 23">
            <a:extLst>
              <a:ext uri="{FF2B5EF4-FFF2-40B4-BE49-F238E27FC236}">
                <a16:creationId xmlns:a16="http://schemas.microsoft.com/office/drawing/2014/main" id="{A453AF68-2C7A-428A-9DEC-9D8EEF079757}"/>
              </a:ext>
            </a:extLst>
          </p:cNvPr>
          <p:cNvCxnSpPr>
            <a:cxnSpLocks/>
          </p:cNvCxnSpPr>
          <p:nvPr/>
        </p:nvCxnSpPr>
        <p:spPr>
          <a:xfrm>
            <a:off x="5373821" y="4359318"/>
            <a:ext cx="163265" cy="50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AA9DE15-7B60-4D52-80D9-334D1D0E6B10}"/>
              </a:ext>
            </a:extLst>
          </p:cNvPr>
          <p:cNvSpPr txBox="1"/>
          <p:nvPr/>
        </p:nvSpPr>
        <p:spPr>
          <a:xfrm>
            <a:off x="4928615" y="4146801"/>
            <a:ext cx="583359" cy="276999"/>
          </a:xfrm>
          <a:prstGeom prst="rect">
            <a:avLst/>
          </a:prstGeom>
          <a:noFill/>
        </p:spPr>
        <p:txBody>
          <a:bodyPr wrap="square" rtlCol="0">
            <a:spAutoFit/>
          </a:bodyPr>
          <a:lstStyle/>
          <a:p>
            <a:r>
              <a:rPr lang="ja-JP" altLang="en-US" sz="1200" dirty="0"/>
              <a:t>試料</a:t>
            </a:r>
            <a:endParaRPr kumimoji="1" lang="ja-JP" altLang="en-US" sz="1200" dirty="0"/>
          </a:p>
        </p:txBody>
      </p:sp>
      <p:cxnSp>
        <p:nvCxnSpPr>
          <p:cNvPr id="27" name="直線矢印コネクタ 26">
            <a:extLst>
              <a:ext uri="{FF2B5EF4-FFF2-40B4-BE49-F238E27FC236}">
                <a16:creationId xmlns:a16="http://schemas.microsoft.com/office/drawing/2014/main" id="{744164A3-86CB-4DF7-BD7B-B0905DFA9A3A}"/>
              </a:ext>
            </a:extLst>
          </p:cNvPr>
          <p:cNvCxnSpPr>
            <a:cxnSpLocks/>
          </p:cNvCxnSpPr>
          <p:nvPr/>
        </p:nvCxnSpPr>
        <p:spPr>
          <a:xfrm>
            <a:off x="4427751" y="4821509"/>
            <a:ext cx="866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106996-F7A7-4F1E-94CE-F1404869E5ED}"/>
              </a:ext>
            </a:extLst>
          </p:cNvPr>
          <p:cNvSpPr txBox="1"/>
          <p:nvPr/>
        </p:nvSpPr>
        <p:spPr>
          <a:xfrm>
            <a:off x="3241817" y="4674889"/>
            <a:ext cx="1451692" cy="276999"/>
          </a:xfrm>
          <a:prstGeom prst="rect">
            <a:avLst/>
          </a:prstGeom>
          <a:noFill/>
        </p:spPr>
        <p:txBody>
          <a:bodyPr wrap="square" rtlCol="0">
            <a:spAutoFit/>
          </a:bodyPr>
          <a:lstStyle/>
          <a:p>
            <a:r>
              <a:rPr lang="ja-JP" altLang="en-US" sz="1200" dirty="0"/>
              <a:t>パワーメーター</a:t>
            </a:r>
            <a:endParaRPr kumimoji="1" lang="ja-JP" altLang="en-US" sz="1200" dirty="0"/>
          </a:p>
        </p:txBody>
      </p:sp>
    </p:spTree>
    <p:extLst>
      <p:ext uri="{BB962C8B-B14F-4D97-AF65-F5344CB8AC3E}">
        <p14:creationId xmlns:p14="http://schemas.microsoft.com/office/powerpoint/2010/main" val="15671191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7189</TotalTime>
  <Words>2601</Words>
  <Application>Microsoft Macintosh PowerPoint</Application>
  <PresentationFormat>画面に合わせる (4:3)</PresentationFormat>
  <Paragraphs>576</Paragraphs>
  <Slides>42</Slides>
  <Notes>18</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42</vt:i4>
      </vt:variant>
    </vt:vector>
  </HeadingPairs>
  <TitlesOfParts>
    <vt:vector size="49"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背景</vt:lpstr>
      <vt:lpstr>背景 : 利得スイッチング</vt:lpstr>
      <vt:lpstr>背景 : 光パルスの高速化</vt:lpstr>
      <vt:lpstr>目的</vt:lpstr>
      <vt:lpstr>試料構造</vt:lpstr>
      <vt:lpstr>試料構造</vt:lpstr>
      <vt:lpstr>測定方法</vt:lpstr>
      <vt:lpstr>測定方法</vt:lpstr>
      <vt:lpstr>目次</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ブロードコンタクトレーザーまとめ</vt:lpstr>
      <vt:lpstr>目次</vt:lpstr>
      <vt:lpstr>測定結果 : 定常電流注入 リッジ導波路型レーザー　</vt:lpstr>
      <vt:lpstr>測定結果 : 定常電流注入 リッジ導波路型レーザー　</vt:lpstr>
      <vt:lpstr>PowerPoint プレゼンテーション</vt:lpstr>
      <vt:lpstr>測定結果 : 定常電流注入 リッジ導波路型レーザー　</vt:lpstr>
      <vt:lpstr>測定結果 : 定常電流注入 リッジ導波路型レーザー　</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lpstr>PowerPoint プレゼンテーション</vt:lpstr>
      <vt:lpstr>PowerPoint プレゼンテーション</vt:lpstr>
      <vt:lpstr>測定結果 : DC注入 リッジ導波路型レーザー　</vt:lpstr>
      <vt:lpstr>PowerPoint プレゼンテーション</vt:lpstr>
      <vt:lpstr>測定結果 : DC注入 リッジ導波路型レーザー　</vt:lpstr>
      <vt:lpstr>PowerPoint プレゼンテーション</vt:lpstr>
      <vt:lpstr>PowerPoint プレゼンテーション</vt:lpstr>
      <vt:lpstr>PowerPoint プレゼンテーション</vt:lpstr>
      <vt:lpstr>後発後行 10MQW, 2.5um ridge</vt:lpstr>
      <vt:lpstr>先発先行 3MQW, 2.5um ridge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小松原　望</cp:lastModifiedBy>
  <cp:revision>248</cp:revision>
  <cp:lastPrinted>2019-01-12T10:45:44Z</cp:lastPrinted>
  <dcterms:created xsi:type="dcterms:W3CDTF">2019-01-05T08:06:48Z</dcterms:created>
  <dcterms:modified xsi:type="dcterms:W3CDTF">2019-01-15T06:36:42Z</dcterms:modified>
</cp:coreProperties>
</file>